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95"/>
  </p:notesMasterIdLst>
  <p:sldIdLst>
    <p:sldId id="256" r:id="rId2"/>
    <p:sldId id="257" r:id="rId3"/>
    <p:sldId id="258" r:id="rId4"/>
    <p:sldId id="259" r:id="rId5"/>
    <p:sldId id="271" r:id="rId6"/>
    <p:sldId id="273" r:id="rId7"/>
    <p:sldId id="272" r:id="rId8"/>
    <p:sldId id="274" r:id="rId9"/>
    <p:sldId id="276" r:id="rId10"/>
    <p:sldId id="359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96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62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7" r:id="rId50"/>
    <p:sldId id="315" r:id="rId51"/>
    <p:sldId id="316" r:id="rId52"/>
    <p:sldId id="318" r:id="rId53"/>
    <p:sldId id="319" r:id="rId54"/>
    <p:sldId id="320" r:id="rId55"/>
    <p:sldId id="358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275" r:id="rId69"/>
    <p:sldId id="335" r:id="rId70"/>
    <p:sldId id="334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5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269" r:id="rId90"/>
    <p:sldId id="356" r:id="rId91"/>
    <p:sldId id="357" r:id="rId92"/>
    <p:sldId id="360" r:id="rId93"/>
    <p:sldId id="270" r:id="rId94"/>
  </p:sldIdLst>
  <p:sldSz cx="18288000" cy="10287000"/>
  <p:notesSz cx="6858000" cy="9144000"/>
  <p:embeddedFontLst>
    <p:embeddedFont>
      <p:font typeface="Montserrat Light" panose="020B0604020202020204" charset="0"/>
      <p:regular r:id="rId96"/>
      <p:bold r:id="rId97"/>
      <p:italic r:id="rId98"/>
      <p:boldItalic r:id="rId99"/>
    </p:embeddedFont>
    <p:embeddedFont>
      <p:font typeface="Bitter" panose="020B0604020202020204" charset="0"/>
      <p:regular r:id="rId100"/>
      <p:bold r:id="rId101"/>
      <p:italic r:id="rId102"/>
    </p:embeddedFont>
    <p:embeddedFont>
      <p:font typeface="Palatino Linotype" panose="02040502050505030304" pitchFamily="18" charset="0"/>
      <p:regular r:id="rId103"/>
      <p:bold r:id="rId104"/>
      <p:italic r:id="rId105"/>
      <p:boldItalic r:id="rId106"/>
    </p:embeddedFont>
    <p:embeddedFont>
      <p:font typeface="Algerian" panose="04020705040A02060702" pitchFamily="82" charset="0"/>
      <p:regular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47A"/>
    <a:srgbClr val="E22B4B"/>
    <a:srgbClr val="EF9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153" autoAdjust="0"/>
  </p:normalViewPr>
  <p:slideViewPr>
    <p:cSldViewPr snapToGrid="0" snapToObjects="1">
      <p:cViewPr varScale="1">
        <p:scale>
          <a:sx n="71" d="100"/>
          <a:sy n="71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7.fntdata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105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8.fntdata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50031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cdf.org/gifsicle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magemagick.org/Usage/video/" TargetMode="Externa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149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710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Original</a:t>
            </a:r>
            <a:r>
              <a:rPr lang="en-US" baseline="0" dirty="0" smtClean="0"/>
              <a:t> UNIX manual written in 1970.  The basic commands have been unchanged in 50 years.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308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110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192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Don't worry about copying this down -- you can download the slides and other goodies.</a:t>
            </a:r>
          </a:p>
          <a:p>
            <a:r>
              <a:rPr lang="en-US" dirty="0" smtClean="0"/>
              <a:t>The 'export' command is only good for your current login session. The next time you</a:t>
            </a:r>
            <a:r>
              <a:rPr lang="en-US" baseline="0" dirty="0" smtClean="0"/>
              <a:t> log-in, you'll be back to your old prompt. (We can fix this!)</a:t>
            </a:r>
            <a:endParaRPr lang="en-US" dirty="0" smtClean="0"/>
          </a:p>
          <a:p>
            <a:r>
              <a:rPr lang="en-US" dirty="0" smtClean="0"/>
              <a:t>Also -- be sure to use SINGLE quotes,</a:t>
            </a:r>
            <a:r>
              <a:rPr lang="en-US" baseline="0" dirty="0" smtClean="0"/>
              <a:t> and note the space at the very end.</a:t>
            </a:r>
            <a:endParaRPr lang="en-US" dirty="0" smtClean="0"/>
          </a:p>
          <a:p>
            <a:r>
              <a:rPr lang="en-US" dirty="0" smtClean="0"/>
              <a:t>By</a:t>
            </a:r>
            <a:r>
              <a:rPr lang="en-US" baseline="0" dirty="0" smtClean="0"/>
              <a:t> the way, '</a:t>
            </a:r>
            <a:r>
              <a:rPr lang="en-US" baseline="0" dirty="0" err="1" smtClean="0"/>
              <a:t>ps</a:t>
            </a:r>
            <a:r>
              <a:rPr lang="en-US" baseline="0" dirty="0" smtClean="0"/>
              <a:t>' is also a Linux command (which has nothing at all to do with system prompts)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248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This will only change the prompt for your account -- it will not affect</a:t>
            </a:r>
            <a:r>
              <a:rPr lang="en-US" baseline="0" dirty="0" smtClean="0"/>
              <a:t> anyone else's.</a:t>
            </a:r>
            <a:endParaRPr lang="en-US" dirty="0" smtClean="0"/>
          </a:p>
          <a:p>
            <a:r>
              <a:rPr lang="en-US" dirty="0" smtClean="0"/>
              <a:t>Be mindful of</a:t>
            </a:r>
            <a:r>
              <a:rPr lang="en-US" baseline="0" dirty="0" smtClean="0"/>
              <a:t> the single quotes, and the ending space.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41752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26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8549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92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a0675b1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a0675b1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69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422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After making these changes, these will be available on your next login. To see the changes immediately, type source .</a:t>
            </a:r>
            <a:r>
              <a:rPr lang="en-US" dirty="0" err="1" smtClean="0"/>
              <a:t>bashrc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309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If you run it under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or as root, it shows the commands of other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users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626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028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501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Redirect</a:t>
            </a:r>
            <a:r>
              <a:rPr lang="en-US" baseline="0" dirty="0" smtClean="0"/>
              <a:t> to a file with the "&gt;" operator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276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06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Originally a Solaris command. Adapted for Linux.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18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023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214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a0675b1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a0675b1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29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815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9959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310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636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29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Works with multiple files. </a:t>
            </a:r>
            <a:r>
              <a:rPr lang="en-US" baseline="0" dirty="0"/>
              <a:t> </a:t>
            </a:r>
            <a:r>
              <a:rPr lang="en-US" baseline="0" dirty="0" smtClean="0"/>
              <a:t> Use grep -v to exclude a term.  Use grep -iv for case-insensitive excluding.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2505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999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114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0123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515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259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0687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5123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3700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081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498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will be making "before" and "after" database</a:t>
            </a:r>
            <a:r>
              <a:rPr lang="en-US" baseline="0" dirty="0" smtClean="0"/>
              <a:t> snapshots, and comparing the two. To help isolate the issue, minimize the time between the Before and After snapshots.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771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68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18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8164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32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858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1900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2590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Example #1: Create an animated dog GIF, with 20/100ths</a:t>
            </a:r>
            <a:r>
              <a:rPr lang="en-US" baseline="0" dirty="0" smtClean="0"/>
              <a:t> of a second delay between frames, looping forever.  Use all of the cradle.* files in the current directory, in alpha order.  The \ is a line-continuation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608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Create a monochrome PNG version of a full-color 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(Yes -- welcome to Seattle, where "50 Shades of Gray" is the weather report!")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0032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aseline="0" dirty="0" smtClean="0"/>
              <a:t>Example #3: Fetch a banner from a web site, double its size and save it as a PNG    </a:t>
            </a:r>
          </a:p>
          <a:p>
            <a:pPr marL="158750" indent="0">
              <a:buNone/>
            </a:pPr>
            <a:r>
              <a:rPr lang="en-US" baseline="0" dirty="0" smtClean="0"/>
              <a:t>curl -s = silent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2756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-delay 20 is the delay in "ticks" (1/100 of a second)</a:t>
            </a:r>
            <a:r>
              <a:rPr lang="en-US" baseline="0" dirty="0" smtClean="0"/>
              <a:t> </a:t>
            </a:r>
            <a:br>
              <a:rPr lang="en-US" baseline="0" dirty="0" smtClean="0"/>
            </a:br>
            <a:r>
              <a:rPr lang="en-US" baseline="0" dirty="0" smtClean="0"/>
              <a:t>20 "ticks" is one-fifth of a second.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Disadvantage is file size. The resulting GIF is more than 10x the size of the source video.  You can use tools like </a:t>
            </a:r>
            <a:r>
              <a:rPr lang="en-US" baseline="0" dirty="0" err="1" smtClean="0"/>
              <a:t>Gifsicle</a:t>
            </a:r>
            <a:r>
              <a:rPr lang="en-US" baseline="0" dirty="0" smtClean="0"/>
              <a:t> -- </a:t>
            </a:r>
            <a:r>
              <a:rPr lang="en-US" dirty="0" smtClean="0">
                <a:hlinkClick r:id="rId3"/>
              </a:rPr>
              <a:t>https://www.lcdf.org/gifsicle/</a:t>
            </a:r>
            <a:r>
              <a:rPr lang="en-US" dirty="0" smtClean="0"/>
              <a:t> -- to optimize the image further, but even this only brings it down to nine times the size of the original MP4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Much more info at </a:t>
            </a:r>
            <a:r>
              <a:rPr lang="en-US" dirty="0" smtClean="0">
                <a:hlinkClick r:id="rId4"/>
              </a:rPr>
              <a:t>https://www.imagemagick.org/Usage/video/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1209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724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Very trivial example.  By</a:t>
            </a:r>
            <a:r>
              <a:rPr lang="en-US" baseline="0" dirty="0" smtClean="0"/>
              <a:t> default, t</a:t>
            </a:r>
            <a:r>
              <a:rPr lang="en-US" dirty="0" smtClean="0"/>
              <a:t>he sender of the mail will be &lt;</a:t>
            </a:r>
            <a:r>
              <a:rPr lang="en-US" dirty="0" err="1" smtClean="0"/>
              <a:t>your_linux_username</a:t>
            </a:r>
            <a:r>
              <a:rPr lang="en-US" dirty="0" smtClean="0"/>
              <a:t>&gt;@&lt;</a:t>
            </a:r>
            <a:r>
              <a:rPr lang="en-US" dirty="0" err="1" smtClean="0"/>
              <a:t>your_linux_host</a:t>
            </a:r>
            <a:r>
              <a:rPr lang="en-US" dirty="0" smtClean="0"/>
              <a:t>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25356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Emailing</a:t>
            </a:r>
            <a:r>
              <a:rPr lang="en-US" baseline="0" dirty="0" smtClean="0"/>
              <a:t> the contents of a file.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9474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Sending email with an attachment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501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300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Permissions</a:t>
            </a:r>
            <a:r>
              <a:rPr lang="en-US" baseline="0" dirty="0" smtClean="0"/>
              <a:t> issues.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Wildcards OK for sending and receiving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4537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Great of occasional "spur of the moment" use when you just want to copy a directory to another system. For more fine-tuned control, look at "</a:t>
            </a:r>
            <a:r>
              <a:rPr lang="en-US" baseline="0" dirty="0" err="1" smtClean="0"/>
              <a:t>rsync</a:t>
            </a:r>
            <a:r>
              <a:rPr lang="en-US" baseline="0" dirty="0" smtClean="0"/>
              <a:t>" -- it takes a bit longer to set up, but provides greater control.</a:t>
            </a:r>
          </a:p>
        </p:txBody>
      </p:sp>
    </p:spTree>
    <p:extLst>
      <p:ext uri="{BB962C8B-B14F-4D97-AF65-F5344CB8AC3E}">
        <p14:creationId xmlns:p14="http://schemas.microsoft.com/office/powerpoint/2010/main" val="18223463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8182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 a "#" at the beginning of a line for comments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Older versions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do not like empty lines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Yes, you can use </a:t>
            </a:r>
            <a:r>
              <a:rPr lang="en-US" baseline="0" dirty="0" err="1" smtClean="0"/>
              <a:t>drush</a:t>
            </a:r>
            <a:r>
              <a:rPr lang="en-US" baseline="0" dirty="0" smtClean="0"/>
              <a:t> scripts, command-line PHP scripts, and shell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By default,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uses Bourne shell (not Bash) -- you may need to adjust your script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Errors emailed to the owner of the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(that's you)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/dev/null code in the bottom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is a "silencer" -- any output will be suppressed. (Do not use until you are 100% sure that your script is bulletproof)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8895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</a:t>
            </a:r>
            <a:r>
              <a:rPr lang="en-US" baseline="0" dirty="0" smtClean="0"/>
              <a:t> use a different editor, add the line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export EDITOR=vim (or whatever you like) into your .</a:t>
            </a:r>
            <a:r>
              <a:rPr lang="en-US" baseline="0" dirty="0" err="1" smtClean="0"/>
              <a:t>bashrc</a:t>
            </a:r>
            <a:r>
              <a:rPr lang="en-US" baseline="0" dirty="0" smtClean="0"/>
              <a:t>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*/10 is every 10 minutes, */6 is every 6 minutes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7854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904729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If either of the files 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cron.allow</a:t>
            </a:r>
            <a:r>
              <a:rPr lang="en-US" baseline="0" dirty="0" smtClean="0"/>
              <a:t> or 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cron.deny</a:t>
            </a:r>
            <a:r>
              <a:rPr lang="en-US" baseline="0" dirty="0" smtClean="0"/>
              <a:t> exist, only the users in those files will be allowed or denied. ('root' always has access)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err="1" smtClean="0"/>
              <a:t>cron</a:t>
            </a:r>
            <a:r>
              <a:rPr lang="en-US" baseline="0" dirty="0" smtClean="0"/>
              <a:t> is a popular target for hackers, and can be edited programmatically. (And many admins forget to check it.)</a:t>
            </a:r>
          </a:p>
        </p:txBody>
      </p:sp>
    </p:spTree>
    <p:extLst>
      <p:ext uri="{BB962C8B-B14F-4D97-AF65-F5344CB8AC3E}">
        <p14:creationId xmlns:p14="http://schemas.microsoft.com/office/powerpoint/2010/main" val="5789389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6973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2196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42232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160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Easier to scan if you use a line-wrapping text editor. Each </a:t>
            </a:r>
            <a:r>
              <a:rPr lang="en-US" dirty="0" err="1" smtClean="0"/>
              <a:t>logfile</a:t>
            </a:r>
            <a:r>
              <a:rPr lang="en-US" dirty="0" smtClean="0"/>
              <a:t> entry is one logical</a:t>
            </a:r>
            <a:r>
              <a:rPr lang="en-US" baseline="0" dirty="0" smtClean="0"/>
              <a:t> line.  You are looking for </a:t>
            </a:r>
            <a:r>
              <a:rPr lang="en-US" baseline="0" dirty="0" err="1" smtClean="0"/>
              <a:t>urlencoded</a:t>
            </a:r>
            <a:r>
              <a:rPr lang="en-US" baseline="0" dirty="0" smtClean="0"/>
              <a:t> strings -- they will be easy to spot.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71475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The  highlighted area is a comment that I added to explain the line above it. Hackers go to great lengths</a:t>
            </a:r>
            <a:r>
              <a:rPr lang="en-US" baseline="0" dirty="0" smtClean="0"/>
              <a:t> to obfuscate their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This code is attempting to write a file called </a:t>
            </a:r>
            <a:r>
              <a:rPr lang="en-US" baseline="0" dirty="0" err="1" smtClean="0"/>
              <a:t>crouter.php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85236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This begins a search for the </a:t>
            </a:r>
            <a:r>
              <a:rPr lang="en-US" baseline="0" dirty="0" err="1" smtClean="0"/>
              <a:t>crouter.php</a:t>
            </a:r>
            <a:r>
              <a:rPr lang="en-US" baseline="0" dirty="0" smtClean="0"/>
              <a:t>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Don't be surprised if nothing shows up -- hackers are experts at hiding their tracks.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Often, the target file will be renamed and/or copied to multiple locations.</a:t>
            </a:r>
          </a:p>
        </p:txBody>
      </p:sp>
    </p:spTree>
    <p:extLst>
      <p:ext uri="{BB962C8B-B14F-4D97-AF65-F5344CB8AC3E}">
        <p14:creationId xmlns:p14="http://schemas.microsoft.com/office/powerpoint/2010/main" val="32152383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2817674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 Many PHP scripts use base64_decode() to further obfuscate the</a:t>
            </a:r>
            <a:r>
              <a:rPr lang="en-US" baseline="0" dirty="0" smtClean="0"/>
              <a:t> code</a:t>
            </a:r>
            <a:r>
              <a:rPr lang="en-US" dirty="0" smtClean="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415666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55328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54856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80527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find /</a:t>
            </a:r>
            <a:r>
              <a:rPr lang="en-US" dirty="0" err="1" smtClean="0"/>
              <a:t>var</a:t>
            </a:r>
            <a:r>
              <a:rPr lang="en-US" dirty="0" smtClean="0"/>
              <a:t>/www</a:t>
            </a:r>
            <a:r>
              <a:rPr lang="en-US" baseline="0" dirty="0" smtClean="0"/>
              <a:t> -print | grep "\.</a:t>
            </a:r>
            <a:r>
              <a:rPr lang="en-US" baseline="0" dirty="0" err="1" smtClean="0"/>
              <a:t>htm</a:t>
            </a:r>
            <a:r>
              <a:rPr lang="en-US" baseline="0" dirty="0" smtClean="0"/>
              <a:t>" will quickly find .</a:t>
            </a:r>
            <a:r>
              <a:rPr lang="en-US" baseline="0" dirty="0" err="1" smtClean="0"/>
              <a:t>htm</a:t>
            </a:r>
            <a:r>
              <a:rPr lang="en-US" baseline="0" dirty="0" smtClean="0"/>
              <a:t> and .html files.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81689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92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214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You've probably seen these before. This is the spell you need to make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Notice that quotes are optional for multiple words.</a:t>
            </a:r>
          </a:p>
        </p:txBody>
      </p:sp>
    </p:spTree>
    <p:extLst>
      <p:ext uri="{BB962C8B-B14F-4D97-AF65-F5344CB8AC3E}">
        <p14:creationId xmlns:p14="http://schemas.microsoft.com/office/powerpoint/2010/main" val="36302894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To notice:  Escape the single quote.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We are appending the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to the system-wide "Message of the Day" (</a:t>
            </a:r>
            <a:r>
              <a:rPr lang="en-US" baseline="0" dirty="0" err="1" smtClean="0"/>
              <a:t>motd</a:t>
            </a:r>
            <a:r>
              <a:rPr lang="en-US" baseline="0" dirty="0" smtClean="0"/>
              <a:t>) file, which is a text file that is displayed after login.</a:t>
            </a:r>
          </a:p>
        </p:txBody>
      </p:sp>
    </p:spTree>
    <p:extLst>
      <p:ext uri="{BB962C8B-B14F-4D97-AF65-F5344CB8AC3E}">
        <p14:creationId xmlns:p14="http://schemas.microsoft.com/office/powerpoint/2010/main" val="36050407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If you type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(followed by ENTER) you are in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interactive mode.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will create a banner of whatever you type.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To exit this mode, press [Ctrl]-D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By the way --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derives from "Frank, Ian, and Glenn's Letters" -- the three friends who developed it.  (See  www.figlet.org)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116266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You've probably seen these -- here is how to make them</a:t>
            </a:r>
          </a:p>
        </p:txBody>
      </p:sp>
    </p:spTree>
    <p:extLst>
      <p:ext uri="{BB962C8B-B14F-4D97-AF65-F5344CB8AC3E}">
        <p14:creationId xmlns:p14="http://schemas.microsoft.com/office/powerpoint/2010/main" val="17845428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It's supposed to be a cow</a:t>
            </a:r>
          </a:p>
        </p:txBody>
      </p:sp>
    </p:spTree>
    <p:extLst>
      <p:ext uri="{BB962C8B-B14F-4D97-AF65-F5344CB8AC3E}">
        <p14:creationId xmlns:p14="http://schemas.microsoft.com/office/powerpoint/2010/main" val="5866715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1934222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Send a fortune to </a:t>
            </a:r>
            <a:r>
              <a:rPr lang="en-US" baseline="0" dirty="0" err="1" smtClean="0"/>
              <a:t>cowsay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65477434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28279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568678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17519f8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17519f8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794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081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51780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09110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17519f8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17519f8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5832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17519f8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17519f8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65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/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8.pn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g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gi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" y="0"/>
            <a:ext cx="1828797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0716906" y="1236828"/>
            <a:ext cx="3149220" cy="4723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357547" y="2209800"/>
            <a:ext cx="75729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pPr algn="ctr"/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  -  - So Why Bother???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5760" y="4711441"/>
            <a:ext cx="128964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…and sometimes the interface is </a:t>
            </a:r>
            <a:r>
              <a:rPr lang="en-US" sz="4000" b="1" i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just too annoying</a:t>
            </a:r>
            <a:endParaRPr lang="en-US" sz="4000" b="1" i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3" y="2298342"/>
            <a:ext cx="2167435" cy="2167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149" y="6813296"/>
            <a:ext cx="3128208" cy="20867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3" y="7074755"/>
            <a:ext cx="2780135" cy="1563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924" y="1748002"/>
            <a:ext cx="3159166" cy="2717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534" y="7056568"/>
            <a:ext cx="28575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097" y="6563649"/>
            <a:ext cx="2557868" cy="25860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603" y="6702490"/>
            <a:ext cx="2568978" cy="23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90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-344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53" y="463531"/>
            <a:ext cx="6886720" cy="2599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5667" y="3508121"/>
            <a:ext cx="8805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Strange-sounding, hard-to-pronounce words and phrases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Amazingly</a:t>
            </a: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powerful 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(and amazingly </a:t>
            </a:r>
            <a:r>
              <a:rPr lang="en-US" sz="2800" b="1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dangerous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Ancient, seldom-changed texts, authored by wizards </a:t>
            </a:r>
            <a:b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with long hair and beards who dress funny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No wizard knows 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</a:t>
            </a: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of it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Pretty scary to muggles and mortals</a:t>
            </a:r>
            <a:endParaRPr lang="en-US" sz="28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4" y="3505547"/>
            <a:ext cx="3621778" cy="4724059"/>
          </a:xfrm>
          <a:prstGeom prst="rect">
            <a:avLst/>
          </a:prstGeom>
          <a:effectLst>
            <a:outerShdw blurRad="254000" dist="165100" dir="2700000" algn="tl" rotWithShape="0">
              <a:prstClr val="black">
                <a:alpha val="55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258" y="3428823"/>
            <a:ext cx="3925169" cy="4800783"/>
          </a:xfrm>
          <a:prstGeom prst="rect">
            <a:avLst/>
          </a:prstGeom>
          <a:effectLst>
            <a:outerShdw blurRad="254000" dist="165100" dir="2700000" algn="tl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74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888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Safety First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947" y="2204117"/>
            <a:ext cx="7786220" cy="303662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947" y="6094786"/>
            <a:ext cx="7786220" cy="330647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2" name="TextBox 11"/>
          <p:cNvSpPr txBox="1"/>
          <p:nvPr/>
        </p:nvSpPr>
        <p:spPr>
          <a:xfrm>
            <a:off x="917768" y="4823336"/>
            <a:ext cx="84855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Practice in a sandbox, scratch directory,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or other non-critical area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ave a recovery plan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Backups are your friend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Anything that can blow-up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probably will.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Be Prepared.</a:t>
            </a:r>
            <a:endParaRPr lang="en-US" sz="32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2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9211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Where </a:t>
            </a:r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Am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I???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3580">
            <a:off x="12577434" y="1243380"/>
            <a:ext cx="3530082" cy="6604237"/>
          </a:xfrm>
          <a:prstGeom prst="rect">
            <a:avLst/>
          </a:prstGeom>
          <a:effectLst>
            <a:outerShdw blurRad="241300" dist="228600" algn="l" rotWithShape="0">
              <a:prstClr val="black">
                <a:alpha val="52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17768" y="4327492"/>
            <a:ext cx="112287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It's easy to get lost.  </a:t>
            </a:r>
          </a:p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How to get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un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-lost</a:t>
            </a:r>
          </a:p>
          <a:p>
            <a:pPr marL="285750" lvl="3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-- Print Working Directory</a:t>
            </a:r>
          </a:p>
          <a:p>
            <a:pPr marL="285750" lvl="3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-- Return to your Home directory</a:t>
            </a:r>
          </a:p>
          <a:p>
            <a:pPr marL="285750" lvl="3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Adding your location to your system prompt</a:t>
            </a:r>
          </a:p>
        </p:txBody>
      </p:sp>
    </p:spTree>
    <p:extLst>
      <p:ext uri="{BB962C8B-B14F-4D97-AF65-F5344CB8AC3E}">
        <p14:creationId xmlns:p14="http://schemas.microsoft.com/office/powerpoint/2010/main" val="74786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6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15235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Changing your System Prompt</a:t>
            </a:r>
            <a:endParaRPr lang="en-US" sz="80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3634753"/>
            <a:ext cx="1582685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Most system prompts look like this: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Use a PS (</a:t>
            </a:r>
            <a:r>
              <a:rPr lang="en-US" sz="2800" i="1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"prompt statement"</a:t>
            </a: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) setting to change it: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PS1='\@ \[\033[01;31m\]\u@\H:\[\033[01;34m\] \w \$\[\033[00m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\] '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Which changes your prompt to this:</a:t>
            </a:r>
            <a:endParaRPr lang="en-US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8840" y="4452381"/>
            <a:ext cx="52919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cjacks@hogwarts</a:t>
            </a:r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~]#</a:t>
            </a: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8840" y="8510484"/>
            <a:ext cx="918039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10:57 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 </a:t>
            </a:r>
            <a:r>
              <a:rPr lang="en-US" sz="2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cjacks@hogwarts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home/</a:t>
            </a:r>
            <a:r>
              <a:rPr lang="en-US" sz="28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15235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Changing your System Prompt</a:t>
            </a:r>
            <a:endParaRPr lang="en-US" sz="80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768" y="3703564"/>
            <a:ext cx="161589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Making it sticky</a:t>
            </a:r>
          </a:p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Add this export setting to your </a:t>
            </a:r>
            <a:r>
              <a:rPr lang="en-US" sz="40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40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40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file.</a:t>
            </a:r>
          </a:p>
          <a:p>
            <a:pPr>
              <a:spcAft>
                <a:spcPts val="1200"/>
              </a:spcAft>
            </a:pPr>
            <a:endParaRPr lang="en-US" sz="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Excerpt from sample </a:t>
            </a:r>
            <a:r>
              <a:rPr lang="en-US" sz="32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32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32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file:</a:t>
            </a:r>
          </a:p>
          <a:p>
            <a:pPr>
              <a:spcAft>
                <a:spcPts val="1200"/>
              </a:spcAft>
            </a:pPr>
            <a:r>
              <a:rPr lang="en-US" sz="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PS1='\@ \[\033[01;31m\]\u@\H:\[\033[01;34m\] \w \$\[\033[00m\] 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2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en-US" sz="10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2400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</a:t>
            </a:r>
            <a:r>
              <a:rPr lang="en-US" sz="24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fun, see https://www.cyberciti.biz/tips/howto-linux-unix-bash-shell-setup-prompt.html</a:t>
            </a:r>
          </a:p>
        </p:txBody>
      </p:sp>
    </p:spTree>
    <p:extLst>
      <p:ext uri="{BB962C8B-B14F-4D97-AF65-F5344CB8AC3E}">
        <p14:creationId xmlns:p14="http://schemas.microsoft.com/office/powerpoint/2010/main" val="16218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658197"/>
            <a:ext cx="39805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</a:p>
          <a:p>
            <a:r>
              <a:rPr lang="en-US" sz="48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"concatenate"</a:t>
            </a:r>
            <a:endParaRPr lang="en-US" sz="4800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768" y="4456838"/>
            <a:ext cx="9706503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Display the contents of one or more text files:</a:t>
            </a:r>
            <a:r>
              <a:rPr lang="en-US" sz="3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settings.php</a:t>
            </a:r>
            <a:b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*.html</a:t>
            </a:r>
            <a:b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one.txt two.txt</a:t>
            </a:r>
            <a: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 smtClean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Concatenate files: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*.log &gt; all_in_one.log</a:t>
            </a:r>
            <a:endParaRPr lang="en-US" b="1" dirty="0" smtClean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518" y="2155230"/>
            <a:ext cx="5025322" cy="626544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227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528848" y="3908232"/>
            <a:ext cx="120407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Write the output of a command to a file: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date &gt; my_date_file.txt</a:t>
            </a:r>
            <a:endParaRPr lang="en-US" sz="3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 smtClean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     </a:t>
            </a:r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my_date_file.txt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now contains the string</a:t>
            </a:r>
            <a: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:</a:t>
            </a:r>
            <a:b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endParaRPr lang="en-US" sz="3200" dirty="0" smtClean="0">
              <a:solidFill>
                <a:srgbClr val="FFFF00"/>
              </a:solidFill>
              <a:latin typeface="+mj-lt"/>
              <a:cs typeface="Arial" pitchFamily="34" charset="0"/>
            </a:endParaRP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       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 </a:t>
            </a:r>
            <a:r>
              <a:rPr lang="nn-NO" sz="3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 28 11:13:57 PST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</a:t>
            </a:r>
            <a:endParaRPr lang="nn-NO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9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848" y="3908232"/>
            <a:ext cx="1204073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Same as before, but append to a file: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echo "hello world" &gt;&gt; my_date_file.txt</a:t>
            </a:r>
            <a:endParaRPr lang="en-US" sz="3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 smtClean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     </a:t>
            </a:r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my_date_file.txt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now contains the string</a:t>
            </a:r>
            <a: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:</a:t>
            </a:r>
            <a:b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endParaRPr lang="en-US" sz="3200" dirty="0" smtClean="0">
              <a:solidFill>
                <a:srgbClr val="FFFF00"/>
              </a:solidFill>
              <a:latin typeface="+mj-lt"/>
              <a:cs typeface="Arial" pitchFamily="34" charset="0"/>
            </a:endParaRP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 </a:t>
            </a:r>
            <a:r>
              <a:rPr lang="nn-NO" sz="3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 28 11:13:57 PST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</a:t>
            </a:r>
          </a:p>
          <a:p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hello world</a:t>
            </a:r>
            <a:endParaRPr lang="nn-NO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848" y="3717160"/>
            <a:ext cx="1303702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Pass the output from one command to another: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log.txt | mail –s "Logs" it@hogwarts.edu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-1 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| sort -–ignore-case &gt; sorted.txt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-1R sites/default/files |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–l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–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| more</a:t>
            </a:r>
          </a:p>
        </p:txBody>
      </p:sp>
    </p:spTree>
    <p:extLst>
      <p:ext uri="{BB962C8B-B14F-4D97-AF65-F5344CB8AC3E}">
        <p14:creationId xmlns:p14="http://schemas.microsoft.com/office/powerpoint/2010/main" val="3949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88" y="26894"/>
            <a:ext cx="18287971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449426" y="7035754"/>
            <a:ext cx="7389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Put down the mouse - </a:t>
            </a:r>
            <a:b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pick up your wand</a:t>
            </a:r>
            <a:endParaRPr sz="36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266400" y="8857126"/>
            <a:ext cx="57552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 smtClean="0">
                <a:solidFill>
                  <a:srgbClr val="E22B4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Professor Charles Jackson</a:t>
            </a:r>
            <a:endParaRPr sz="2500" dirty="0">
              <a:solidFill>
                <a:srgbClr val="E22B4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295495" y="2256512"/>
            <a:ext cx="5923099" cy="3960373"/>
            <a:chOff x="4953000" y="804863"/>
            <a:chExt cx="4038600" cy="27003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804863"/>
              <a:ext cx="4038600" cy="270033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0371377">
              <a:off x="5829107" y="1650465"/>
              <a:ext cx="711755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grep</a:t>
              </a:r>
              <a:endPara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165747">
              <a:off x="6860106" y="1367957"/>
              <a:ext cx="630874" cy="398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sed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372623">
              <a:off x="7663494" y="1887927"/>
              <a:ext cx="630874" cy="398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scp</a:t>
              </a:r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9410339">
              <a:off x="5802565" y="2275423"/>
              <a:ext cx="565294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8547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tar</a:t>
              </a:r>
              <a:endPara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233983">
              <a:off x="6601367" y="2090502"/>
              <a:ext cx="1004676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dircmp</a:t>
              </a:r>
              <a:endPara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75052">
              <a:off x="5659685" y="2872179"/>
              <a:ext cx="1472476" cy="230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8547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fortune | cowsay</a:t>
              </a:r>
              <a:endParaRPr lang="en-US" sz="1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560123">
              <a:off x="7206201" y="2685754"/>
              <a:ext cx="1005770" cy="314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crontab</a:t>
              </a:r>
              <a:endPara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6113846" y="4736374"/>
            <a:ext cx="6395448" cy="2152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buClrTx/>
              <a:buFontTx/>
            </a:pPr>
            <a:r>
              <a:rPr lang="en-US" sz="8000" dirty="0" err="1" smtClean="0">
                <a:solidFill>
                  <a:srgbClr val="08547A"/>
                </a:solidFill>
                <a:latin typeface="Algerian" pitchFamily="82" charset="0"/>
              </a:rPr>
              <a:t>Expecto</a:t>
            </a:r>
            <a:r>
              <a:rPr lang="en-US" sz="8000" dirty="0" smtClean="0">
                <a:solidFill>
                  <a:srgbClr val="FFFF00"/>
                </a:solidFill>
                <a:latin typeface="Algerian" pitchFamily="82" charset="0"/>
              </a:rPr>
              <a:t> </a:t>
            </a:r>
            <a:r>
              <a:rPr lang="en-US" sz="8000" dirty="0" err="1" smtClean="0">
                <a:solidFill>
                  <a:srgbClr val="08547A"/>
                </a:solidFill>
                <a:latin typeface="Algerian" pitchFamily="82" charset="0"/>
              </a:rPr>
              <a:t>Patronum</a:t>
            </a:r>
            <a:endParaRPr lang="en-US" sz="8000" dirty="0">
              <a:solidFill>
                <a:srgbClr val="08547A"/>
              </a:solidFill>
              <a:latin typeface="Algerian" pitchFamily="8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20">
            <a:off x="3926048" y="730834"/>
            <a:ext cx="3149220" cy="4723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75E-5 0.08287 C 0.00278 0.07176 0.01615 -0.04908 0.04983 -0.04152 C 0.10104 -0.02979 0.12127 0.05602 0.1684 -0.02979 C 0.198 -0.0804 0.23307 -0.20895 0.25868 -0.2054 C 0.31658 -0.20124 0.32882 -0.06898 0.32882 0.05185 C 0.33004 0.22299 0.25452 0.36728 0.16302 0.38287 C 0.07005 0.39413 -0.00677 0.21157 8.875E-5 0.08287 Z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5" y="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Brilliant and Useful</a:t>
            </a:r>
            <a:r>
              <a:rPr lang="it" sz="8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/>
            </a:r>
            <a:br>
              <a:rPr lang="it" sz="8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</a:br>
            <a:r>
              <a:rPr lang="it" sz="8000" b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Linux Spells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i="1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aliases and functions</a:t>
            </a:r>
            <a:endParaRPr sz="8000" i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j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6485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009282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327492"/>
            <a:ext cx="11228739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Safety Nets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mv='mv –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dc='cd' # Fat fingers   </a:t>
            </a:r>
          </a:p>
        </p:txBody>
      </p:sp>
    </p:spTree>
    <p:extLst>
      <p:ext uri="{BB962C8B-B14F-4D97-AF65-F5344CB8AC3E}">
        <p14:creationId xmlns:p14="http://schemas.microsoft.com/office/powerpoint/2010/main" val="29531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9021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736048"/>
            <a:ext cx="7856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Tools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h='history'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500" y="4327491"/>
            <a:ext cx="4791034" cy="4330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3311" y="7445743"/>
            <a:ext cx="11351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Records and plays-back your commands</a:t>
            </a:r>
            <a:endParaRPr lang="en-US" sz="4800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2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4113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3587" y="3589438"/>
            <a:ext cx="1340957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Example: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endParaRPr lang="en-US" sz="3600" i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8924  [2017-12-28 16:29:49]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meminfo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8925  [2017-12-28 16:52:41]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d_one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d_two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8926  [2017-12-28 17:04:56] more .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8927  [2017-12-28 17:05:49] ls /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8928  [2017-12-28 17:34:08] history</a:t>
            </a:r>
          </a:p>
          <a:p>
            <a:endParaRPr lang="en-US" sz="2800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</a:t>
            </a:r>
            <a:r>
              <a:rPr lang="en-US" sz="32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repeats </a:t>
            </a: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the previous command</a:t>
            </a: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!8927  </a:t>
            </a: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repeats command 8927</a:t>
            </a:r>
            <a:b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</a:b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 Up/Down Arrows to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scroll</a:t>
            </a:r>
            <a:endParaRPr lang="en-US" sz="3200" dirty="0">
              <a:solidFill>
                <a:srgbClr val="08547A"/>
              </a:solidFill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4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9021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736048"/>
            <a:ext cx="7856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Tools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lscpu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226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56573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99113" y="903350"/>
            <a:ext cx="9665926" cy="89562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:          x86_64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CPU op-mode(s):        32-bit, 64-bit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Byte Order:            Little Endian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CPU(s):                10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On-line CPU(s) list:   0-9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Thread(s) per core:    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Core(s) per socket:    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Socket(s):             10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NUMA node(s):          2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Vendor ID:            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GenuineIntel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and lots </a:t>
            </a:r>
            <a:r>
              <a:rPr lang="en-US" sz="3600" i="1" dirty="0" err="1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lots</a:t>
            </a:r>
            <a:r>
              <a:rPr lang="en-US" sz="36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more . . </a:t>
            </a:r>
            <a:r>
              <a:rPr lang="en-US" sz="36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36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4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42148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dos2unix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824602"/>
            <a:ext cx="1450773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Convert MS-DOS line endings to Unix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dos2unix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$1 | tr -d '\015' &gt; $2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800" dirty="0" smtClean="0">
              <a:latin typeface="+mn-lt"/>
              <a:cs typeface="Courier New" pitchFamily="49" charset="0"/>
            </a:endParaRPr>
          </a:p>
          <a:p>
            <a: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dos2unix default.htm    index.html</a:t>
            </a:r>
          </a:p>
          <a:p>
            <a:r>
              <a:rPr lang="en-US" sz="32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            Existing MS-DOS file           New Unix file</a:t>
            </a:r>
          </a:p>
          <a:p>
            <a:r>
              <a:rPr lang="en-US" sz="32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                   using \r\n                            uses \n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42148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960787"/>
            <a:ext cx="14507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Recursively compare two directories</a:t>
            </a:r>
          </a:p>
          <a:p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{ diff -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$1 $2 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84" y="6862380"/>
            <a:ext cx="5833047" cy="26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494351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using directories </a:t>
            </a:r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foo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bar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960787"/>
            <a:ext cx="1450773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bar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bar: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file.bin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foo: hello.txt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Files foo/name.txt and bar/name.txt differ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(only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files with differences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are printed)</a:t>
            </a:r>
          </a:p>
        </p:txBody>
      </p:sp>
    </p:spTree>
    <p:extLst>
      <p:ext uri="{BB962C8B-B14F-4D97-AF65-F5344CB8AC3E}">
        <p14:creationId xmlns:p14="http://schemas.microsoft.com/office/powerpoint/2010/main" val="192179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7370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8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endParaRPr lang="en-US" sz="88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768" y="5009399"/>
            <a:ext cx="1641692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dircmp, in </a:t>
            </a:r>
            <a:r>
              <a:rPr lang="en-US" sz="4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format: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dircmpdiff(){ diff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-q -r $1 $2 |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sed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's/^Files /diff /g;s/ and /  /g;s/differ$//g' ;}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" y="0"/>
            <a:ext cx="1828445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8429" y="1924663"/>
            <a:ext cx="7871142" cy="2640749"/>
          </a:xfrm>
        </p:spPr>
        <p:txBody>
          <a:bodyPr/>
          <a:lstStyle/>
          <a:p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 Jackson</a:t>
            </a:r>
            <a:b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Senior Web Manager</a:t>
            </a:r>
            <a:b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Fujifilm </a:t>
            </a:r>
            <a:r>
              <a:rPr lang="en-US" sz="4400" b="1" kern="12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SonoSite</a:t>
            </a:r>
            <a:endParaRPr lang="en-US" sz="4400" dirty="0">
              <a:solidFill>
                <a:srgbClr val="08547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81553" y="4970452"/>
            <a:ext cx="113248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Assistant Headmaster</a:t>
            </a:r>
            <a:b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3600" b="1" i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Kernighan House</a:t>
            </a: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/>
            </a:r>
            <a:b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Hogwarts School of Witchcraft, </a:t>
            </a:r>
            <a:r>
              <a:rPr lang="en-US" sz="3600" b="1" kern="12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Wizardy</a:t>
            </a: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and Linux</a:t>
            </a:r>
            <a:endParaRPr lang="en-US" sz="3600" b="1" kern="12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65678" y="7129818"/>
            <a:ext cx="7956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Since 1985, I’ve built tools on BSD 4.13,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Unix SVR4, Solaris 2 through 11, AIX, Linux,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Darwin, Irix, Compuserve GIS,</a:t>
            </a:r>
            <a:br>
              <a:rPr lang="en-US" sz="2800" dirty="0" smtClean="0"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and Atari DOS/TOS command-line systems.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937" y="6331877"/>
            <a:ext cx="2852457" cy="2852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2" y="2492357"/>
            <a:ext cx="4827494" cy="1315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61" y="1535084"/>
            <a:ext cx="3315884" cy="4423616"/>
          </a:xfrm>
          <a:prstGeom prst="rect">
            <a:avLst/>
          </a:prstGeom>
          <a:effectLst>
            <a:outerShdw blurRad="139700" dist="152400" dir="2700000" algn="tl" rotWithShape="0">
              <a:prstClr val="black">
                <a:alpha val="37000"/>
              </a:prstClr>
            </a:outerShdw>
            <a:softEdge rad="508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7370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</a:t>
            </a:r>
            <a:r>
              <a:rPr lang="en-US" sz="9600" b="1" dirty="0">
                <a:solidFill>
                  <a:srgbClr val="08547A"/>
                </a:solidFill>
              </a:rPr>
              <a:t>Functions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- </a:t>
            </a:r>
            <a:r>
              <a:rPr lang="en-US" sz="8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endParaRPr lang="en-US" sz="88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768" y="5009399"/>
            <a:ext cx="1641692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bar</a:t>
            </a:r>
            <a:b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bar: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file.bin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foo: hello.txt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diff foo/name.txt 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bar/name.txt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4219892">
            <a:off x="12831816" y="3325677"/>
            <a:ext cx="2017469" cy="6700158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20421766">
            <a:off x="10888051" y="6283775"/>
            <a:ext cx="6110968" cy="7078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rgbClr val="08547A"/>
                </a:solidFill>
              </a:rPr>
              <a:t>Copy and Paste this line</a:t>
            </a:r>
            <a:endParaRPr lang="en-US" sz="4000" b="1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  <a:effectLst>
            <a:innerShdw blurRad="101600" dist="647700" dir="27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Pick Up Your Wand</a:t>
            </a:r>
            <a:r>
              <a:rPr lang="it" sz="8000" dirty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/>
            </a:r>
            <a:br>
              <a:rPr lang="it" sz="8000" dirty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</a:br>
            <a:r>
              <a:rPr lang="it" sz="8000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 </a:t>
            </a:r>
            <a:r>
              <a:rPr lang="it" sz="8000" i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- and </a:t>
            </a:r>
            <a:r>
              <a:rPr lang="en-US" sz="8000" i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get down to business -</a:t>
            </a:r>
            <a:endParaRPr sz="8000" i="1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57" y="3589867"/>
            <a:ext cx="9212684" cy="58928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" name="TextBox 1"/>
          <p:cNvSpPr txBox="1"/>
          <p:nvPr/>
        </p:nvSpPr>
        <p:spPr>
          <a:xfrm>
            <a:off x="1083733" y="4284133"/>
            <a:ext cx="657103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</a:rPr>
              <a:t>First, locate your log files:</a:t>
            </a:r>
          </a:p>
          <a:p>
            <a:endParaRPr lang="en-US" sz="4000" dirty="0">
              <a:solidFill>
                <a:srgbClr val="08547A"/>
              </a:solidFill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</a:rPr>
              <a:t>                or</a:t>
            </a:r>
          </a:p>
          <a:p>
            <a:endParaRPr lang="en-US" sz="1000" b="1" dirty="0" smtClean="0">
              <a:solidFill>
                <a:srgbClr val="08547A"/>
              </a:solidFill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57" y="3589867"/>
            <a:ext cx="9212684" cy="58928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" name="TextBox 1"/>
          <p:cNvSpPr txBox="1"/>
          <p:nvPr/>
        </p:nvSpPr>
        <p:spPr>
          <a:xfrm>
            <a:off x="917768" y="3979340"/>
            <a:ext cx="69742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1: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Displays a real-time scrolling display of the access log, </a:t>
            </a:r>
            <a:b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</a:br>
            <a:r>
              <a:rPr lang="en-US" sz="40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as it is being written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.</a:t>
            </a: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7768" y="3979340"/>
            <a:ext cx="154567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2: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SSL_access_log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Displays a real-time scrolling display of multiple files, as they are being written.</a:t>
            </a: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7768" y="3979340"/>
            <a:ext cx="154567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3: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grep -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Googlebot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Only show lines containing </a:t>
            </a:r>
            <a:r>
              <a:rPr lang="en-US" sz="40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Googlebot</a:t>
            </a:r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  </a:t>
            </a:r>
            <a:r>
              <a:rPr lang="en-US" sz="4000" i="1" dirty="0">
                <a:solidFill>
                  <a:srgbClr val="08547A"/>
                </a:solidFill>
                <a:latin typeface="+mn-lt"/>
                <a:cs typeface="Arial" pitchFamily="34" charset="0"/>
              </a:rPr>
              <a:t>(case-insensitive)</a:t>
            </a:r>
          </a:p>
          <a:p>
            <a:pPr lvl="1"/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in the scrolling display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.</a:t>
            </a:r>
            <a:endParaRPr lang="en-US" sz="4000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31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29028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Where is that String?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133" y="4284133"/>
            <a:ext cx="69862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 smtClean="0">
                <a:solidFill>
                  <a:srgbClr val="08547A"/>
                </a:solidFill>
                <a:latin typeface="+mn-lt"/>
              </a:rPr>
              <a:t>"It's either in a file, </a:t>
            </a:r>
          </a:p>
          <a:p>
            <a:r>
              <a:rPr lang="en-US" sz="5400" i="1" dirty="0" smtClean="0">
                <a:solidFill>
                  <a:srgbClr val="08547A"/>
                </a:solidFill>
                <a:latin typeface="+mn-lt"/>
              </a:rPr>
              <a:t>or it's in the database"</a:t>
            </a:r>
            <a:endParaRPr lang="en-US" sz="5400" i="1" dirty="0">
              <a:solidFill>
                <a:srgbClr val="08547A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6133" y="6891867"/>
            <a:ext cx="6609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8547A"/>
                </a:solidFill>
              </a:rPr>
              <a:t>How to search </a:t>
            </a:r>
            <a:r>
              <a:rPr lang="en-US" sz="5400" b="1" i="1" dirty="0" smtClean="0">
                <a:solidFill>
                  <a:srgbClr val="08547A"/>
                </a:solidFill>
              </a:rPr>
              <a:t>both</a:t>
            </a:r>
          </a:p>
        </p:txBody>
      </p:sp>
    </p:spTree>
    <p:extLst>
      <p:ext uri="{BB962C8B-B14F-4D97-AF65-F5344CB8AC3E}">
        <p14:creationId xmlns:p14="http://schemas.microsoft.com/office/powerpoint/2010/main" val="32297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689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387751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g/re/p -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lobal search for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egular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xpression and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rint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784" y="5851928"/>
            <a:ext cx="105047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Case-sensitive search through one or </a:t>
            </a:r>
          </a:p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more text files for a string, and then show </a:t>
            </a:r>
          </a:p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 the lines that contain that 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string</a:t>
            </a:r>
            <a:r>
              <a:rPr lang="en-US" sz="4000" dirty="0" smtClean="0">
                <a:solidFill>
                  <a:srgbClr val="08547A"/>
                </a:solidFill>
              </a:rPr>
              <a:t>.</a:t>
            </a:r>
            <a:endParaRPr lang="en-US" sz="4000" b="1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768">
            <a:off x="12109326" y="4268668"/>
            <a:ext cx="4821419" cy="4821419"/>
          </a:xfrm>
          <a:prstGeom prst="rect">
            <a:avLst/>
          </a:prstGeom>
          <a:effectLst>
            <a:outerShdw blurRad="381000" dist="190500" algn="l" rotWithShape="0">
              <a:prstClr val="black">
                <a:alpha val="5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7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31406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1: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700" y="4334024"/>
            <a:ext cx="16804600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the web server log for an IP address:</a:t>
            </a:r>
          </a:p>
          <a:p>
            <a:endParaRPr lang="en-US" sz="40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51.255.71.120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  <a:p>
            <a:endParaRPr lang="en-US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[28/Dec/2017:03:43:04 -0800] "GET...</a:t>
            </a: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[28/Dec/2017:05:37:33 -0800] "GET...</a:t>
            </a: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[28/Dec/2017:06:15:00 -0800] "GET</a:t>
            </a:r>
            <a: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346" y="9034272"/>
            <a:ext cx="1611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8547A"/>
                </a:solidFill>
              </a:rPr>
              <a:t>"If Harry Potter had </a:t>
            </a:r>
            <a:r>
              <a:rPr lang="en-US" sz="3200" i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200" i="1" dirty="0" smtClean="0">
                <a:solidFill>
                  <a:srgbClr val="08547A"/>
                </a:solidFill>
              </a:rPr>
              <a:t>, he wouldn't have needed two movies to find those </a:t>
            </a:r>
            <a:r>
              <a:rPr lang="en-US" sz="3200" i="1" dirty="0" err="1" smtClean="0">
                <a:solidFill>
                  <a:srgbClr val="08547A"/>
                </a:solidFill>
              </a:rPr>
              <a:t>horcruxes</a:t>
            </a:r>
            <a:r>
              <a:rPr lang="en-US" sz="3200" i="1" dirty="0" smtClean="0">
                <a:solidFill>
                  <a:srgbClr val="08547A"/>
                </a:solidFill>
              </a:rPr>
              <a:t>"</a:t>
            </a:r>
            <a:endParaRPr lang="en-US" sz="3200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31406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2: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5940" y="6382512"/>
            <a:ext cx="5000732" cy="1983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412" y="4334024"/>
            <a:ext cx="167599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all the logs </a:t>
            </a:r>
            <a:r>
              <a:rPr lang="en-US" sz="4000" b="1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(in the current directory) 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for an IP address:</a:t>
            </a:r>
          </a:p>
          <a:p>
            <a:endParaRPr lang="en-US" sz="40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grep 51.255.71.120 *.</a:t>
            </a:r>
            <a:r>
              <a:rPr lang="en-US" sz="40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log</a:t>
            </a:r>
          </a:p>
          <a:p>
            <a:pPr lvl="0">
              <a:buClrTx/>
            </a:pPr>
            <a:endParaRPr lang="en-US" sz="1600" b="1" kern="12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son1_access.log:51.255.71.120 - </a:t>
            </a:r>
            <a:r>
              <a:rPr lang="en-US" sz="4000" b="1" kern="1200" dirty="0" smtClean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 [</a:t>
            </a: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28/Dec/2017:03...</a:t>
            </a: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son2_access.log:51.255.71.120 - - [28/Dec/2017:05...</a:t>
            </a: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son0_access.log:51.255.71.120 - - [28/Dec/2017:06...</a:t>
            </a:r>
          </a:p>
        </p:txBody>
      </p:sp>
    </p:spTree>
    <p:extLst>
      <p:ext uri="{BB962C8B-B14F-4D97-AF65-F5344CB8AC3E}">
        <p14:creationId xmlns:p14="http://schemas.microsoft.com/office/powerpoint/2010/main" val="42061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2000"/>
                    </a14:imgEffect>
                    <a14:imgEffect>
                      <a14:brightnessContrast bright="-1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55" y="4431444"/>
            <a:ext cx="9700672" cy="4166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140343" y="5037309"/>
            <a:ext cx="8195496" cy="304698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Fujifilm SonoSite is the global leader in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point-of-care ultrasound.</a:t>
            </a:r>
          </a:p>
          <a:p>
            <a:pPr algn="ctr">
              <a:buClrTx/>
              <a:buFontTx/>
              <a:buNone/>
            </a:pPr>
            <a:endParaRPr lang="en-US" sz="3200" kern="120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We self-host a suite of Drupal-based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p</a:t>
            </a: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roduct sites, educational sites, and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w</a:t>
            </a: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eb-based apps.</a:t>
            </a:r>
            <a:endParaRPr lang="en-US" sz="3200" b="1" kern="1200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37642" y="1709854"/>
            <a:ext cx="9412716" cy="1836628"/>
            <a:chOff x="1524000" y="960091"/>
            <a:chExt cx="6248400" cy="1219200"/>
          </a:xfrm>
        </p:grpSpPr>
        <p:sp>
          <p:nvSpPr>
            <p:cNvPr id="12" name="Rounded Rectangle 11"/>
            <p:cNvSpPr/>
            <p:nvPr/>
          </p:nvSpPr>
          <p:spPr>
            <a:xfrm>
              <a:off x="1524000" y="960091"/>
              <a:ext cx="6248400" cy="1219200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29DD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1265456"/>
              <a:ext cx="5029200" cy="6084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39352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c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ompressed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f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iles</a:t>
            </a:r>
          </a:p>
          <a:p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and</a:t>
            </a:r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endParaRPr lang="en-US" sz="54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411" y="6672992"/>
            <a:ext cx="3793724" cy="1983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412" y="4334024"/>
            <a:ext cx="17564588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Example: Search all compressed logs in the current directory:</a:t>
            </a:r>
          </a:p>
          <a:p>
            <a:endParaRPr lang="en-US" sz="32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51.255.71.120 *.bz2 &gt;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/srch1.log</a:t>
            </a:r>
          </a:p>
          <a:p>
            <a:pPr lvl="0"/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51.255.71.120 *.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&gt;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/srch2.log</a:t>
            </a:r>
          </a:p>
          <a:p>
            <a:pPr lvl="0"/>
            <a:endParaRPr lang="en-US" sz="2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son1.log-209.bz2:51.255.71.120 - - [18/Nov/2017:22:47:54 -0800] "GET /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ja/bl...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vis2.log-119.bz2:51.255.71.120 - - [18/Nov/2017:23:58:22 -0800] "GET /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it/pr...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vis2.log-219.bz2:51.255.71.120 - - [19/Nov/2017:03:03:55 -0800] "GET /</a:t>
            </a:r>
            <a:r>
              <a:rPr lang="en-US" sz="29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9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nb.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8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6346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Recursive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for a string in any file at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or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beneath</a:t>
            </a:r>
            <a:r>
              <a:rPr lang="en-US" sz="44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the current directory</a:t>
            </a:r>
            <a:endParaRPr lang="en-US" sz="44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0612" y="4498616"/>
            <a:ext cx="10889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sites/all/modules/custom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–</a:t>
            </a:r>
            <a:r>
              <a:rPr lang="en-US" sz="40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rin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i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some_unique_string</a:t>
            </a: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8644">
            <a:off x="11254243" y="555409"/>
            <a:ext cx="3586055" cy="2294858"/>
          </a:xfrm>
          <a:prstGeom prst="rect">
            <a:avLst/>
          </a:prstGeom>
          <a:effectLst>
            <a:outerShdw blurRad="228600" dist="50800" dir="8100000" algn="tr" rotWithShape="0">
              <a:prstClr val="black">
                <a:alpha val="26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05665" y="6775248"/>
            <a:ext cx="56861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sz="4000" dirty="0" smtClean="0">
                <a:latin typeface="+mn-lt"/>
                <a:cs typeface="Courier New" panose="02070309020205020404" pitchFamily="49" charset="0"/>
              </a:rPr>
              <a:t>= </a:t>
            </a:r>
            <a:r>
              <a:rPr lang="en-US" sz="4000" dirty="0" smtClean="0">
                <a:latin typeface="+mn-lt"/>
                <a:cs typeface="Arial" pitchFamily="34" charset="0"/>
              </a:rPr>
              <a:t>Recursive search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 </a:t>
            </a:r>
            <a:r>
              <a:rPr lang="en-US" sz="4000" dirty="0" smtClean="0">
                <a:latin typeface="+mn-lt"/>
                <a:cs typeface="Arial" pitchFamily="34" charset="0"/>
              </a:rPr>
              <a:t>= Case-insensitive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</a:t>
            </a:r>
            <a:r>
              <a:rPr lang="en-US" sz="4000" dirty="0" smtClean="0">
                <a:latin typeface="+mn-lt"/>
                <a:cs typeface="Arial" pitchFamily="34" charset="0"/>
              </a:rPr>
              <a:t>= Print line numbers</a:t>
            </a:r>
            <a:endParaRPr lang="en-US" sz="4000" dirty="0">
              <a:latin typeface="+mn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5309" y="7513911"/>
            <a:ext cx="6543700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</a:rPr>
              <a:t>Tip:</a:t>
            </a:r>
            <a:r>
              <a:rPr lang="en-US" sz="3600" dirty="0" smtClean="0">
                <a:solidFill>
                  <a:srgbClr val="08547A"/>
                </a:solidFill>
              </a:rPr>
              <a:t> Make a shortcut alias with 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grin='grep -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36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49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691623"/>
            <a:ext cx="11625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No luck with recursive string searches? </a:t>
            </a: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Here's how to </a:t>
            </a:r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grep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your database. </a:t>
            </a:r>
            <a:endParaRPr lang="en-US" sz="4000" dirty="0">
              <a:solidFill>
                <a:srgbClr val="08547A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5569667"/>
            <a:ext cx="157974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Download, read, and configure the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script,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://github.com/nightbeacons/Expecto_Patronum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Run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 It writes an XML file 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for each table in your database. (users.xml, watchdog.xml, . . 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4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4399235"/>
            <a:ext cx="157974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3.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40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for your target string. </a:t>
            </a: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(</a:t>
            </a:r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Tip: If you get a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large search </a:t>
            </a:r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result, redirect the output to a file.)</a:t>
            </a:r>
          </a:p>
          <a:p>
            <a:pPr marL="342900" indent="-342900">
              <a:buFont typeface="+mj-lt"/>
              <a:buAutoNum type="arabicPeriod"/>
            </a:pP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endParaRPr lang="en-US" sz="40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shows the table name (as the name of the XML file)</a:t>
            </a:r>
          </a:p>
          <a:p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as well as the column name and the target string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40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4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7616" y="3925824"/>
            <a:ext cx="16814218" cy="455509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drupal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*.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actions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node_export_drupal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38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advagg_files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.xml: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misc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/drupal.js…</a:t>
            </a:r>
            <a:endParaRPr lang="en-US" sz="38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locales_source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.xml: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drupal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for…</a:t>
            </a:r>
            <a:endParaRPr lang="en-US" sz="38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</a:t>
            </a:r>
            <a:r>
              <a:rPr lang="en-US" sz="3800" b="1" i="1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table name</a:t>
            </a:r>
            <a:r>
              <a:rPr lang="en-US" sz="3800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                                      </a:t>
            </a:r>
            <a:r>
              <a:rPr lang="en-US" sz="4000" b="1" i="1" dirty="0" smtClean="0">
                <a:solidFill>
                  <a:srgbClr val="00B0F0"/>
                </a:solidFill>
                <a:latin typeface="+mj-lt"/>
                <a:cs typeface="Courier New" panose="02070309020205020404" pitchFamily="49" charset="0"/>
              </a:rPr>
              <a:t>column name</a:t>
            </a:r>
            <a:endParaRPr lang="en-US" sz="4000" b="1" i="1" dirty="0">
              <a:solidFill>
                <a:srgbClr val="00B0F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317009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Run 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to create a "before" snapshot of the database.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Rename the dump directory to </a:t>
            </a:r>
            <a:r>
              <a:rPr lang="en-US" sz="40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before_xml</a:t>
            </a:r>
            <a:endParaRPr lang="en-US" sz="4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i="1" dirty="0">
              <a:solidFill>
                <a:srgbClr val="00B0F0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399" y="6201950"/>
            <a:ext cx="3556001" cy="32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2.    In Drupal, change </a:t>
            </a:r>
            <a:r>
              <a:rPr lang="en-US" sz="4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one thing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(Typically, this will be your "prime suspect" component.)</a:t>
            </a:r>
            <a:endParaRPr lang="en-US" sz="40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262" y="6035934"/>
            <a:ext cx="2756756" cy="36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    Re-run 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to create an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"after"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snapshot.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Rename that dump directory </a:t>
            </a:r>
            <a:r>
              <a:rPr lang="en-US" sz="40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after_xml</a:t>
            </a:r>
            <a:endParaRPr lang="en-US" sz="4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7" y="5969967"/>
            <a:ext cx="3344333" cy="34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23083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marL="742950" indent="-742950">
              <a:buAutoNum type="arabicPeriod" startAt="4"/>
            </a:pP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Use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before_xml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after_xml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 discover all </a:t>
            </a:r>
          </a:p>
          <a:p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changes to the database.</a:t>
            </a:r>
          </a:p>
          <a:p>
            <a:pPr marL="742950" indent="-742950">
              <a:buAutoNum type="arabicPeriod"/>
            </a:pPr>
            <a:endParaRPr lang="en-US" sz="2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(Tip: Or use </a:t>
            </a:r>
            <a:r>
              <a:rPr lang="en-US" sz="4000" b="1" i="1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dircmpdiff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for quick copy/paste ability!)</a:t>
            </a:r>
            <a:endParaRPr lang="en-US" sz="40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24" y="7271235"/>
            <a:ext cx="6159953" cy="248862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630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8" name="Google Shape;108;p19"/>
          <p:cNvSpPr txBox="1"/>
          <p:nvPr/>
        </p:nvSpPr>
        <p:spPr>
          <a:xfrm>
            <a:off x="810600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Images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and the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Command Line</a:t>
            </a:r>
            <a:endParaRPr sz="8000" i="1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7347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443979" y="2825087"/>
            <a:ext cx="9400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Before we begin, you should </a:t>
            </a:r>
          </a:p>
          <a:p>
            <a:r>
              <a:rPr lang="en-US" sz="5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know a little bit about:</a:t>
            </a:r>
            <a:endParaRPr lang="en-US" sz="5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1797" y="4875550"/>
            <a:ext cx="107644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Logging in to a Linux system with </a:t>
            </a:r>
            <a:r>
              <a:rPr lang="en-US" sz="36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ssh</a:t>
            </a: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, PuTTY, etc.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Moving between directories (cd)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Editing a simple text file (vim, emacs, or other)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Creating &amp; using file and database backups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748" y="1799876"/>
            <a:ext cx="3229093" cy="27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512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r>
              <a:rPr lang="en-US" sz="4800" b="1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U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sing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, from imagemagick.org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600" y="1179257"/>
            <a:ext cx="2898382" cy="2898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7768" y="4061698"/>
            <a:ext cx="15924784" cy="543225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If you can do it with Photoshop (or gimp), you can usually do it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faster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with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20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Convert between formats (JPG, PNG, GIF -- even SVG!)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Resize, rotate, and optimize images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Make sprites and animated GIFs --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even from MP4 files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Adjust colors, apply special effects, draw shapes, 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and become master time, space, and dimension </a:t>
            </a:r>
            <a:endParaRPr lang="en-US" sz="40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3562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some basic examples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573762"/>
            <a:ext cx="15924784" cy="435503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banner.jpg  banner.png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-geometry 50% big.jpg  small.gif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-quality 51% original.jpg  faster.jpg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--help | more</a:t>
            </a:r>
          </a:p>
        </p:txBody>
      </p:sp>
    </p:spTree>
    <p:extLst>
      <p:ext uri="{BB962C8B-B14F-4D97-AF65-F5344CB8AC3E}">
        <p14:creationId xmlns:p14="http://schemas.microsoft.com/office/powerpoint/2010/main" val="35199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55061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1 - Animated GIFs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244578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-delay 20 -loop 0 cradle*.gif \ animated_cradle.gif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69" y="6009245"/>
            <a:ext cx="5057498" cy="379312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7991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53689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2 - 50 Shades of Gray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317730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fullcolor.jpg \  monochrome.png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89" y="6057749"/>
            <a:ext cx="3628041" cy="362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3" y="6057748"/>
            <a:ext cx="3628041" cy="36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1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526411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3 - From the Web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628626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-s http://drupal.org/banner.jpg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- convert -resize 200% my.png</a:t>
            </a:r>
          </a:p>
        </p:txBody>
      </p:sp>
    </p:spTree>
    <p:extLst>
      <p:ext uri="{BB962C8B-B14F-4D97-AF65-F5344CB8AC3E}">
        <p14:creationId xmlns:p14="http://schemas.microsoft.com/office/powerpoint/2010/main" val="7813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598546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4 - MP4 Conversion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244578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-delay </a:t>
            </a:r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video.mp4 </a:t>
            </a:r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-coalesce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</a:t>
            </a:r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layers optimize -loop 0 animation.gif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42" y="6068024"/>
            <a:ext cx="6332512" cy="35620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09878" y="6685610"/>
            <a:ext cx="1016816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10042786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  4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10:25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animation.gif</a:t>
            </a:r>
          </a:p>
          <a:p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8797884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  4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10:27 anim-gfscl.gif</a:t>
            </a:r>
            <a:endParaRPr lang="en-US" sz="36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975304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  4 10:24 video.mp4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0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88900" dir="108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Advanced Spells</a:t>
            </a:r>
            <a:endParaRPr sz="8000" i="1" dirty="0">
              <a:solidFill>
                <a:schemeClr val="lt1"/>
              </a:solidFill>
              <a:effectLst>
                <a:innerShdw blurRad="63500" dist="88900" dir="108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75" y="5591855"/>
            <a:ext cx="9198650" cy="3845035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06462878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5792156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1: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"This is the body of the email"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mail -s "The Subject" ron@hogwarts.edu</a:t>
            </a: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919" y="1526586"/>
            <a:ext cx="4888657" cy="310204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402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5828732"/>
            <a:ext cx="15924784" cy="263149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2: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/msg.txt | \</a:t>
            </a:r>
          </a:p>
          <a:p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mailx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 "One More" ron@hogwarts.edu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575" y="3466242"/>
            <a:ext cx="7777322" cy="328203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374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4768028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3: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"Attachment attached"      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mail -s "With Attachment"   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-a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/www/image.png ron@hogwarts.edu</a:t>
            </a:r>
          </a:p>
        </p:txBody>
      </p:sp>
    </p:spTree>
    <p:extLst>
      <p:ext uri="{BB962C8B-B14F-4D97-AF65-F5344CB8AC3E}">
        <p14:creationId xmlns:p14="http://schemas.microsoft.com/office/powerpoint/2010/main" val="20617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3443464" y="2169994"/>
            <a:ext cx="114010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But if you don't know</a:t>
            </a:r>
            <a:b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any of that, </a:t>
            </a:r>
            <a:b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these links will get you started: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712">
            <a:off x="13541313" y="1986828"/>
            <a:ext cx="3614408" cy="27108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6968" y="6003919"/>
            <a:ext cx="120340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http://</a:t>
            </a:r>
            <a:r>
              <a:rPr lang="en-US" sz="36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www.ee.surrey.ac.uk/Teaching/Unix/unix1.html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https://www.liquidweb.com/kb/new-user-tutorial-basic-ssh/</a:t>
            </a:r>
            <a:endParaRPr lang="en-US" sz="36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</a:t>
            </a:r>
            <a:r>
              <a:rPr lang="en-US" sz="36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ryanstutorials.net/linuxtutorial/vi.php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2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4366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"secure copy"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365692"/>
            <a:ext cx="15924784" cy="521681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Send a local file to a remote system: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myfile.txt harryp@hogwarts.edu:/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Copy multiple files from a remote system to yours:</a:t>
            </a:r>
          </a:p>
          <a:p>
            <a:endParaRPr lang="en-US" sz="24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ron@hogwarts.edu:/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/images/*.jpg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3114">
            <a:off x="12385453" y="991392"/>
            <a:ext cx="1689356" cy="33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76562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"secure copy" - recursive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877756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Send an entire directory structure to a remote system: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spamfolder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draco@hogwarts.edu:/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702307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</a:t>
            </a:r>
          </a:p>
          <a:p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(almost)</a:t>
            </a:r>
          </a:p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7791932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Using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and the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command</a:t>
            </a:r>
          </a:p>
          <a:p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8818"/>
            <a:ext cx="6635496" cy="497662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3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676108"/>
            <a:ext cx="17004472" cy="546303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-l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List your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table</a:t>
            </a:r>
          </a:p>
          <a:p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Example:</a:t>
            </a:r>
          </a:p>
          <a:p>
            <a:endParaRPr lang="en-US" sz="1600" b="1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-l</a:t>
            </a: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the video sitemap</a:t>
            </a: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5 * * 0  /path/bin/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Vsitemap.drush</a:t>
            </a:r>
            <a:endParaRPr lang="en-US" sz="48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 2 * * * /home/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ron</a:t>
            </a:r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tMon.php</a:t>
            </a:r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&gt;/dev/null 2&gt;&amp;1</a:t>
            </a:r>
          </a:p>
        </p:txBody>
      </p:sp>
    </p:spTree>
    <p:extLst>
      <p:ext uri="{BB962C8B-B14F-4D97-AF65-F5344CB8AC3E}">
        <p14:creationId xmlns:p14="http://schemas.microsoft.com/office/powerpoint/2010/main" val="29517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676108"/>
            <a:ext cx="17004472" cy="253915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Edit your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table</a:t>
            </a:r>
          </a:p>
          <a:p>
            <a:endParaRPr lang="en-US" sz="1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Loads your </a:t>
            </a:r>
            <a:r>
              <a:rPr lang="en-US" sz="4800" b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table into your default editor</a:t>
            </a: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(typically vi).  Save the file to activate: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22" y="6586826"/>
            <a:ext cx="12080156" cy="2831494"/>
          </a:xfrm>
          <a:prstGeom prst="rect">
            <a:avLst/>
          </a:prstGeom>
          <a:ln>
            <a:solidFill>
              <a:srgbClr val="08547A"/>
            </a:solidFill>
          </a:ln>
        </p:spPr>
      </p:pic>
    </p:spTree>
    <p:extLst>
      <p:ext uri="{BB962C8B-B14F-4D97-AF65-F5344CB8AC3E}">
        <p14:creationId xmlns:p14="http://schemas.microsoft.com/office/powerpoint/2010/main" val="16258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145756"/>
            <a:ext cx="14773336" cy="660180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The five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scheduling fields: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Field                     </a:t>
            </a:r>
            <a:r>
              <a:rPr lang="en-US" sz="44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Allowed Values 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= wildcard)</a:t>
            </a:r>
          </a:p>
          <a:p>
            <a:pPr>
              <a:spcBef>
                <a:spcPts val="1200"/>
              </a:spcBef>
            </a:pP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minute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0-59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hour  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0-23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day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of month   1-31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month 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1-12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day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of week    0-7 (0 or 7 is Sun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8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lang="en-US" sz="4000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Tip: 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man –s5 </a:t>
            </a:r>
            <a:r>
              <a:rPr lang="en-US" sz="40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will show this info, and much more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!)</a:t>
            </a:r>
            <a:endParaRPr lang="en-US" sz="4000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4773336" cy="44165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Security for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Create the file /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etc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cron.allow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(if it does not already exist) and indicate the non-root users who should be allowed to use 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sz="44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 other non-root users will be forbidden from using </a:t>
            </a:r>
            <a:r>
              <a:rPr lang="en-US" sz="4400" i="1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</a:t>
            </a:r>
            <a:endParaRPr lang="en-US" sz="40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3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 smtClean="0">
                <a:solidFill>
                  <a:schemeClr val="lt1"/>
                </a:solidFill>
                <a:effectLst>
                  <a:innerShdw blurRad="63500" dist="762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762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 Against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762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the Dark Arts</a:t>
            </a:r>
            <a:endParaRPr sz="8000" i="1" dirty="0">
              <a:solidFill>
                <a:schemeClr val="lt1"/>
              </a:solidFill>
              <a:effectLst>
                <a:innerShdw blurRad="63500" dist="762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9828">
            <a:off x="896227" y="899796"/>
            <a:ext cx="3860464" cy="4720403"/>
          </a:xfrm>
          <a:prstGeom prst="rect">
            <a:avLst/>
          </a:prstGeom>
          <a:effectLst>
            <a:outerShdw blurRad="228600" dist="279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21720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01">
            <a:off x="2182920" y="3528598"/>
            <a:ext cx="4097224" cy="5795591"/>
          </a:xfrm>
          <a:prstGeom prst="rect">
            <a:avLst/>
          </a:prstGeom>
          <a:effectLst>
            <a:outerShdw blurRad="342900" dist="190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Google Shape;77;p16"/>
          <p:cNvSpPr txBox="1"/>
          <p:nvPr/>
        </p:nvSpPr>
        <p:spPr>
          <a:xfrm>
            <a:off x="1702069" y="1805529"/>
            <a:ext cx="14883863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Against the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Dark 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7993464" y="3521957"/>
            <a:ext cx="8592468" cy="58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 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command-line tools provide fast and effective methods to isolate, identify, and analyze malicious activity on your site.  </a:t>
            </a:r>
            <a:endParaRPr lang="en-US" sz="3600" dirty="0" smtClean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3600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help you </a:t>
            </a: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questions like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They Got In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Long Have They Been Here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They Do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much more</a:t>
            </a:r>
            <a:r>
              <a:rPr lang="en-US" sz="20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200" dirty="0" smtClean="0">
                <a:solidFill>
                  <a:srgbClr val="57575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22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35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5925480" cy="595547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How Did They Get In?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0"/>
              </a:spcAft>
            </a:pPr>
            <a:r>
              <a:rPr lang="en-US" sz="44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your web server access logs for suspicious POSTs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44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are your friends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Look for long strings of "garbage characters"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Keep lots of notes -- things can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quickly get complicated</a:t>
            </a:r>
            <a:endParaRPr lang="en-US" sz="4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Don't ignore older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logs</a:t>
            </a:r>
            <a:endParaRPr lang="en-US" sz="4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39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5" y="3586625"/>
            <a:ext cx="8048540" cy="360574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9218038" y="4837009"/>
            <a:ext cx="882805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a </a:t>
            </a:r>
            <a:r>
              <a:rPr lang="en-US" sz="3600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</a:t>
            </a: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material to cover!  </a:t>
            </a:r>
            <a:b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slides, spells &amp; sample code </a:t>
            </a:r>
          </a:p>
          <a:p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manifested from: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84352" y="8298329"/>
            <a:ext cx="13119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https://github.com/nightbeacons/Expecto_Patronum</a:t>
            </a:r>
          </a:p>
        </p:txBody>
      </p:sp>
    </p:spTree>
    <p:extLst>
      <p:ext uri="{BB962C8B-B14F-4D97-AF65-F5344CB8AC3E}">
        <p14:creationId xmlns:p14="http://schemas.microsoft.com/office/powerpoint/2010/main" val="914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284693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POST hogwart-access.log*.gz &gt; /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/file1.log</a:t>
            </a:r>
          </a:p>
          <a:p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Checks each compressed 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logfile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for the string 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POST, and 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writes the results to /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tmp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/file1.log.</a:t>
            </a:r>
          </a:p>
          <a:p>
            <a:endParaRPr lang="en-US" sz="18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Next, visually scan /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tmp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/file1.log for POSTs that look like 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this: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8" y="5895974"/>
            <a:ext cx="14951529" cy="36512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05294" y="9212686"/>
            <a:ext cx="1097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8547A"/>
                </a:solidFill>
              </a:rPr>
              <a:t>Make a note of the IP address, timestamp, and return code </a:t>
            </a:r>
            <a:endParaRPr lang="en-US" sz="3200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9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232371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Copy and paste that </a:t>
            </a:r>
            <a:r>
              <a:rPr lang="en-US" sz="3600" b="1" i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entire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line into a URL decoding tool, </a:t>
            </a:r>
            <a:b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such as </a:t>
            </a:r>
            <a:r>
              <a:rPr lang="en-US" sz="3600" b="1" dirty="0" smtClean="0">
                <a:solidFill>
                  <a:srgbClr val="00B0F0"/>
                </a:solidFill>
                <a:latin typeface="+mn-lt"/>
                <a:cs typeface="Arial" panose="020B0604020202020204" pitchFamily="34" charset="0"/>
              </a:rPr>
              <a:t>urldecoder.org</a:t>
            </a:r>
          </a:p>
          <a:p>
            <a:endParaRPr lang="en-US" sz="2400" b="1" dirty="0">
              <a:solidFill>
                <a:srgbClr val="00B0F0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Here is the </a:t>
            </a:r>
            <a:r>
              <a:rPr lang="en-US" sz="3600" b="1" dirty="0" err="1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url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-decoded POST: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8" y="5414605"/>
            <a:ext cx="12690188" cy="44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417037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Next, use the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command to recursively scan your file system for the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file.</a:t>
            </a:r>
          </a:p>
          <a:p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Example:</a:t>
            </a:r>
          </a:p>
          <a:p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/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/www/html -print | grep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endParaRPr lang="en-US" sz="3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46012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Another method of searching the logs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0"/>
              </a:spcAft>
            </a:pPr>
            <a:r>
              <a:rPr lang="en-US" sz="38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3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POST hogwarts-access.log*.gz | grep -</a:t>
            </a:r>
            <a:r>
              <a:rPr lang="en-US" sz="38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"%3c%3fphp"</a:t>
            </a:r>
          </a:p>
          <a:p>
            <a:pPr>
              <a:spcAft>
                <a:spcPts val="3000"/>
              </a:spcAft>
            </a:pP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Search through a directory of compressed logs, searching for the string </a:t>
            </a:r>
            <a:r>
              <a:rPr lang="en-US" sz="3600" b="1" dirty="0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"%3c%3fphp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" -- which is a URL-encoded version of </a:t>
            </a:r>
            <a:r>
              <a:rPr lang="en-US" sz="3600" b="1" dirty="0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"&lt;</a:t>
            </a:r>
            <a:r>
              <a:rPr lang="en-US" sz="3600" b="1" dirty="0" err="1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"</a:t>
            </a:r>
          </a:p>
          <a:p>
            <a:pPr>
              <a:spcAft>
                <a:spcPts val="3000"/>
              </a:spcAft>
            </a:pP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URL encodings are </a:t>
            </a:r>
            <a:r>
              <a:rPr lang="en-US" sz="3600" b="1" i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not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case sensitive. Use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-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for a case-insensitive search.</a:t>
            </a:r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Other useful strings to search for: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7224" y="4716970"/>
            <a:ext cx="60388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pastebin.com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repo-linux.com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base64_decode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52560" y="4716970"/>
            <a:ext cx="4932761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indent="-6858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%2fbin%2fsh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 /bin/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sh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)</a:t>
            </a:r>
          </a:p>
          <a:p>
            <a:pPr marL="685800" indent="-6858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bin%2f/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 bin/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perl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)</a:t>
            </a:r>
            <a:endParaRPr lang="en-US" sz="3600" i="1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0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63248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What gifts did they leave behind?</a:t>
            </a:r>
          </a:p>
          <a:p>
            <a:endParaRPr lang="en-US" sz="24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your notes, get the timestamp of the first suspicious POST, and </a:t>
            </a:r>
            <a:b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get a filesystem backup file that is a little bit older.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that backup file into a parallel directory, </a:t>
            </a: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html_OLD</a:t>
            </a:r>
            <a:endParaRPr lang="en-US" sz="36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our 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 to compare your backup with the current directory.</a:t>
            </a: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will quickly reveal any files that may have been added.</a:t>
            </a:r>
          </a:p>
          <a:p>
            <a:endParaRPr lang="en-US" sz="48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6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540147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What gifts did they leave behind?</a:t>
            </a:r>
          </a:p>
          <a:p>
            <a:endParaRPr lang="en-US" sz="24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endParaRPr lang="en-US" sz="24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html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html_old</a:t>
            </a:r>
            <a:endParaRPr lang="en-US" sz="3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 in html/sites/default/files: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i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Avoid using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-v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filter-out files that would be expected to change (such as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advagg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)-- your target could be there!</a:t>
            </a:r>
            <a:endParaRPr lang="en-US" sz="48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No honor among </a:t>
            </a:r>
            <a:r>
              <a:rPr lang="en-US" sz="4800" b="1" i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Dementors</a:t>
            </a:r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or Thieves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71" y="4554536"/>
            <a:ext cx="9763936" cy="47540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7768" y="4554537"/>
            <a:ext cx="73356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intrusion, it is common to find a plain HTML 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Brag Page</a:t>
            </a:r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on your server.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Hackers widely circulate links to their "Brag Pages" for fun, fame, </a:t>
            </a:r>
            <a:b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other reason 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. 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7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Defence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No honor among </a:t>
            </a:r>
            <a:r>
              <a:rPr lang="en-US" sz="4800" b="1" i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Dementors</a:t>
            </a:r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or Thieves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7768" y="4554537"/>
            <a:ext cx="11792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"Brag Page" often auto-downloads a copy of the virus (often SWF-based) to anyone unfortunate enough to view the page!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discover a file like this, thoroughly examine the HTML before even 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about viewing it in your browser.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161" y="3518831"/>
            <a:ext cx="5066692" cy="594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80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6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Just For Fun</a:t>
            </a:r>
            <a:endParaRPr sz="9600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1196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73 -0.06698 C -0.10677 -0.04198 -0.04575 -0.01991 0.03125 -0.01898 C 0.09227 -0.01698 0.14227 -0.02902 0.14323 -0.04398 C 0.14323 -0.05895 0.09427 -0.073 0.03229 -0.07392 C 0.0013 -0.07392 -0.02674 -0.07192 -0.0467 -0.06698 C -0.0757 -0.06003 -0.09271 -0.04892 -0.09271 -0.03596 C -0.09271 -0.02902 -0.08776 -0.02192 -0.07873 -0.01605 C -0.05773 -0.00293 -0.01675 0.00602 0.03029 0.0071 C 0.08524 0.00895 0.13029 -0.00201 0.13029 -0.01497 C 0.13125 -0.02902 0.08628 -0.04105 0.03125 -0.0429 C 0.0033 -0.0429 -0.0217 -0.04105 -0.04071 -0.03704 C -0.06571 -0.02994 -0.08177 -0.01898 -0.08177 -0.00803 C -0.08177 -0.00201 -0.07674 0.00401 -0.06875 0.01003 C -0.04974 0.02098 -0.01372 0.03009 0.02925 0.03102 C 0.07925 0.0321 0.11927 0.02207 0.11927 0.01003 C 0.12031 -0.00201 0.08029 -0.01297 0.03029 -0.01405 C 0.00529 -0.01497 -0.01771 -0.01297 -0.03472 -0.00895 C -0.05773 -0.00293 -0.07075 0.00602 -0.07075 0.01697 C -0.07075 0.02207 -0.06675 0.02808 -0.05972 0.03302 C -0.04271 0.04305 -0.00972 0.05108 0.0283 0.052 C 0.07326 0.052 0.10929 0.04398 0.10929 0.03302 C 0.10929 0.02207 0.0743 0.01203 0.02925 0.01095 C 0.00729 0.01095 -0.01372 0.01296 -0.02873 0.01605 C -0.04974 0.02098 -0.06172 0.03009 -0.06276 0.03904 C -0.06276 0.04398 -0.05773 0.04907 -0.05174 0.05308 C -0.03672 0.06296 -0.00677 0.07006 0.02726 0.07006 C 0.06727 0.07098 0.10026 0.06404 0.10026 0.05401 C 0.1013 0.04398 0.06823 0.03503 0.0283 0.03395 C 0.00825 0.03395 -0.01077 0.03503 -0.0237 0.03904 C -0.04271 0.04305 -0.05373 0.05108 -0.05373 0.05895 C -0.05373 0.06404 -0.0507 0.06805 -0.04471 0.07207 C -0.03073 0.08102 -0.00469 0.08703 0.0263 0.08796 C 0.06328 0.08796 0.09227 0.0821 0.09227 0.07299 C 0.09323 0.06404 0.06423 0.05602 0.02726 0.05509 C 0.00929 0.05509 -0.00677 0.05602 -0.01875 0.05895 C -0.03577 0.06296 -0.04575 0.07006 -0.04575 0.07808 C -0.04575 0.0821 -0.04271 0.08503 -0.03776 0.08904 C -0.0257 0.09707 -0.00174 0.102 0.0263 0.10308 C 0.05929 0.10401 0.08524 0.09799 0.08524 0.08904 C 0.08524 0.0821 0.06024 0.07407 0.02726 0.07407 C 0.01024 0.07299 -0.00469 0.075 -0.01571 0.077 C -0.03073 0.08102 -0.03976 0.08703 -0.03976 0.09398 C -0.03976 0.09799 -0.03672 0.10108 -0.03177 0.10401 C -0.02075 0.11095 0.0013 0.11605 0.02526 0.11697 C 0.05529 0.11805 0.07925 0.11203 0.07925 0.10509 C 0.07925 0.09707 0.05529 0.09105 0.0263 0.08997 C 0.01224 0.08997 -0.00174 0.09105 -0.01172 0.09398 C -0.0257 0.09707 -0.03377 0.102 -0.03377 0.10895 C -0.03377 0.11203 -0.03073 0.11497 -0.02674 0.11805 C -0.01675 0.12407 0.00226 0.12901 0.02526 0.12901 C 0.0513 0.13009 0.07326 0.125 0.07326 0.11805 C 0.07326 0.11203 0.05226 0.10602 0.02526 0.10602 C 0.01328 0.10509 0.00026 0.10602 -0.00877 0.10802 C -0.02075 0.11203 -0.02769 0.11697 -0.02769 0.12207 C -0.02769 0.125 -0.0257 0.12808 -0.0217 0.13009 C -0.01276 0.13595 0.00425 0.13997 0.02526 0.14105 C 0.0493 0.14105 0.06823 0.13595 0.06823 0.13102 C 0.06823 0.125 0.0493 0.11898 0.02526 0.11898 C 0.01328 0.11898 0.00226 0.12006 -0.00469 0.12207 C -0.01675 0.12407 -0.02274 0.12901 -0.02274 0.13395 C -0.02274 0.13595 -0.02075 0.13904 -0.01771 0.14105 C -0.00972 0.14707 0.00625 0.15 0.0243 0.15108 C 0.04627 0.15108 0.06328 0.14707 0.06328 0.14197 C 0.06328 0.13595 0.04627 0.1321 0.02526 0.13102 C 0.01423 0.13102 0.00425 0.1321 -0.00269 0.13395 C -0.01276 0.13595 -0.01875 0.13997 -0.01875 0.14506 C -0.01875 0.14707 -0.01675 0.14907 -0.01372 0.15108 " pathEditMode="relative" rAng="0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9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357547" y="2209800"/>
            <a:ext cx="75729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pPr algn="ctr"/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  -  - So Why Bother???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8598" y="5188987"/>
            <a:ext cx="64508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When an interface can't </a:t>
            </a:r>
          </a:p>
          <a:p>
            <a:pPr algn="ctr"/>
            <a:r>
              <a:rPr lang="en-US" sz="4000" b="1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(or won't)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do everything you need…</a:t>
            </a:r>
            <a:endParaRPr lang="en-US" sz="4000" b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21" y="2144166"/>
            <a:ext cx="2506955" cy="67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5632872" cy="567847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Example: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Drupal Rocks</a:t>
            </a:r>
          </a:p>
          <a:p>
            <a:endParaRPr lang="en-US" sz="4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                         </a:t>
            </a:r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_    ____            _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 _ \ _ __ _   _ _ __   __ _| |  |  _ \ ___   ___| | _____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| | | '__| | | | '_ \ / _` | |  | |_) / _ \ / __| |/ / __|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|_| | |  | |_| | |_) | (_| | |  |  _ &lt; (_) | (__|   &lt;\__ \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|____/|_|   \__,_| .__/ \__,_|_|  |_| \_\___/ \___|_|\_\___/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32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|_|</a:t>
            </a:r>
            <a:endParaRPr lang="en-US" sz="32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8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6400968" cy="373948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Redirect to a file:</a:t>
            </a:r>
          </a:p>
          <a:p>
            <a:endParaRPr lang="en-US" sz="48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Harry\'s Linux Box &gt;&gt;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motd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8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(This one adds the </a:t>
            </a:r>
            <a:r>
              <a:rPr lang="en-US" sz="4800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figlet</a:t>
            </a:r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to the system login message)</a:t>
            </a:r>
          </a:p>
        </p:txBody>
      </p:sp>
    </p:spTree>
    <p:extLst>
      <p:ext uri="{BB962C8B-B14F-4D97-AF65-F5344CB8AC3E}">
        <p14:creationId xmlns:p14="http://schemas.microsoft.com/office/powerpoint/2010/main" val="123651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07858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Different Fonts: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-f slant </a:t>
            </a:r>
            <a:r>
              <a:rPr lang="en-US" sz="4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Butterbeer</a:t>
            </a:r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____        __  __            __                   __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 __ )__  __/ /_/ /____  _____/ /_  ___  ___  _____/ 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 __  / / / / __/ __/ _ \/ ___/ __ \/ _ \/ _ \/ ___/ 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/_/ / /_/ / /_/ /_/  __/ /  / /_/ /  __/  __/ /  /_/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/_____/\__,_/\__/\__/\___/_/  /_.___/\___/\___/_/  (_)</a:t>
            </a:r>
          </a:p>
          <a:p>
            <a:endParaRPr lang="en-US" sz="32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showfigfonts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Shows all available </a:t>
            </a:r>
            <a:r>
              <a:rPr lang="en-US" sz="4000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figlet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fonts, with samples</a:t>
            </a:r>
            <a:endParaRPr lang="en-US" sz="4000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2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903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04780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yo-yo, n.: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Something that is occasionally up 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but normally down.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(see also Computer).</a:t>
            </a: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20169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1: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I LOVE this presentation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__________________________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 I LOVE this presentation &gt;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--------------------------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\   ^__^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\  (</a:t>
            </a:r>
            <a:r>
              <a:rPr lang="en-US" sz="3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)\_______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(__)\       )\/\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||----w |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||     </a:t>
            </a:r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endParaRPr lang="en-US" sz="3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2816572"/>
            <a:ext cx="16400968" cy="743280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2 -- not always a cow:</a:t>
            </a:r>
          </a:p>
          <a:p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–f ghostbusters Who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call?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 Who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call? &gt;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--------------------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\          __---__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   _-       /--______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__--( /     \ )XXXXXXXXXXX\v.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.-XXX(   O  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)XXXXXXXXXXXXXXX-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/XXX(       U     )        XXXXXXX\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/XXXXX(              )--_  XXXXXXXXXXX\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/XXXXX/ (      O     )   XXXXXX   \XXXXX\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XXXXX/   /            XXXXXX   \__ \XXXXX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XXXXXX__/          XXXXXX         \__----&gt;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---___  XXX__/          XXXXXX      \__         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\-  --__/   ___/\  XXXXXX            /  ___--/=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\-\    ___/    XXXXXX              '--- XXXXXX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\-\/XXX\ XXXXXX                      /XXXXX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\XXXXXXXXX   \                    /XXXXX/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\XXXXXX      &gt;                 _/XXXXX/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\XXXXX--__/              __-- 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-XXXXXXXX---------------  XXXXXX-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\XXXXXXXXXXXXXXXXXXXXXXXXXX/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 ""VXXXXXXXXXXXXXXXXXXV</a:t>
            </a:r>
            <a:r>
              <a:rPr lang="en-US" sz="1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7556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3: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 | </a:t>
            </a:r>
            <a:r>
              <a:rPr lang="en-US" sz="3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_______________________________________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takes a great deal of bravery to   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 up to our enemies, but just as  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much to stand up to our friends.      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|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 --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 Dumbledore                      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\   ^__^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\  (</a:t>
            </a:r>
            <a:r>
              <a:rPr lang="en-US" sz="2800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)\_______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(__)\       )\/\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||----w |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||    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481" y="3844382"/>
            <a:ext cx="4628919" cy="55779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633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80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6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Learning More</a:t>
            </a:r>
            <a:endParaRPr sz="9600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7745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89659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Learning More . . .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224" y="3637978"/>
            <a:ext cx="1491964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Get to know your friendly neighborhood IT team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--help 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and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and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-usage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flags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apropos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4800" b="1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(a hidden gem!)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and don't forget Google and Bing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118" y="5358384"/>
            <a:ext cx="5688598" cy="380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1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1927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6858000" y="2724400"/>
            <a:ext cx="4572000" cy="1027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 smtClean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Thank You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82588" y="3732114"/>
            <a:ext cx="145228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Aimee </a:t>
            </a:r>
            <a:r>
              <a:rPr lang="en-US" sz="3600" dirty="0" err="1" smtClean="0">
                <a:solidFill>
                  <a:srgbClr val="08547A"/>
                </a:solidFill>
                <a:latin typeface="+mn-lt"/>
              </a:rPr>
              <a:t>Degnan</a:t>
            </a: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 -- 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</a:rPr>
              <a:t>Hook42</a:t>
            </a:r>
          </a:p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Brian Thompson -- 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</a:rPr>
              <a:t>Mindgrub</a:t>
            </a:r>
            <a:endParaRPr lang="en-US" sz="3600" i="1" dirty="0" smtClean="0">
              <a:solidFill>
                <a:srgbClr val="08547A"/>
              </a:solidFill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Damon Logan -- 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</a:rPr>
              <a:t>Fujifilm 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</a:rPr>
              <a:t>SonoSite</a:t>
            </a:r>
            <a:endParaRPr lang="en-US" sz="3600" i="1" dirty="0" smtClean="0">
              <a:solidFill>
                <a:srgbClr val="08547A"/>
              </a:solidFill>
              <a:latin typeface="+mn-lt"/>
            </a:endParaRPr>
          </a:p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Kristen Pol -- 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</a:rPr>
              <a:t>Hook42</a:t>
            </a:r>
          </a:p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Rick Hawkins and the Seattle Drupal Users Group (</a:t>
            </a:r>
            <a:r>
              <a:rPr lang="en-US" sz="3600" dirty="0" err="1" smtClean="0">
                <a:solidFill>
                  <a:srgbClr val="08547A"/>
                </a:solidFill>
                <a:latin typeface="+mn-lt"/>
              </a:rPr>
              <a:t>SeaDUG</a:t>
            </a:r>
            <a:r>
              <a:rPr lang="en-US" sz="3600" dirty="0" smtClean="0">
                <a:solidFill>
                  <a:srgbClr val="08547A"/>
                </a:solidFill>
                <a:latin typeface="+mn-lt"/>
              </a:rPr>
              <a:t>)</a:t>
            </a:r>
            <a:endParaRPr lang="en-US" sz="3600" dirty="0">
              <a:solidFill>
                <a:srgbClr val="08547A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1646855" y="1617510"/>
            <a:ext cx="3149220" cy="4723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71605E-6 C 0.00807 0.00371 0.09496 0.023 0.08941 0.07084 C 0.08116 0.14398 0.01927 0.17253 0.08116 0.23982 C 0.11736 0.28226 0.20946 0.3321 0.20685 0.36837 C 0.2039 0.45077 0.10928 0.46868 0.0223 0.46868 C -0.10044 0.47006 -0.204 0.36266 -0.21537 0.23241 C -0.22353 0.1 -0.09228 -0.00941 4.16667E-6 -2.71605E-6 Z " pathEditMode="relative" rAng="5400000" ptsTypes="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" y="23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357547" y="2209800"/>
            <a:ext cx="75729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pPr algn="ctr"/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  -  - So Why Bother???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0459" y="5825688"/>
            <a:ext cx="62023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…it may be necessary to</a:t>
            </a:r>
          </a:p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go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around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that interface</a:t>
            </a:r>
            <a:endParaRPr lang="en-US" sz="4000" b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02" y="4595091"/>
            <a:ext cx="8458984" cy="37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5429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Thank You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224" y="3637978"/>
            <a:ext cx="1491964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8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Happy and safe </a:t>
            </a:r>
          </a:p>
          <a:p>
            <a:pPr>
              <a:spcAft>
                <a:spcPts val="1800"/>
              </a:spcAft>
            </a:pPr>
            <a:r>
              <a:rPr lang="en-US" sz="8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Wizardry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2882" y="6840955"/>
            <a:ext cx="1506130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Presentation slides, spells, charms, and other goodies</a:t>
            </a:r>
            <a:br>
              <a:rPr lang="en-US" sz="4800" dirty="0" smtClean="0"/>
            </a:br>
            <a:r>
              <a:rPr lang="en-US" sz="4800" dirty="0" smtClean="0"/>
              <a:t>may be manifested from:</a:t>
            </a:r>
          </a:p>
          <a:p>
            <a:pPr algn="ctr"/>
            <a:endParaRPr lang="en-US" sz="1800" dirty="0" smtClean="0"/>
          </a:p>
          <a:p>
            <a:pPr algn="ctr"/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https://github.com/nightbeacons/Expecto_Patronum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855" y="1515602"/>
            <a:ext cx="6688394" cy="437421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9286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4173" y="2397137"/>
            <a:ext cx="83904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Charles.Jackson@fujifilm.com</a:t>
            </a:r>
          </a:p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Senior Web Manager</a:t>
            </a:r>
          </a:p>
          <a:p>
            <a:pPr lvl="0"/>
            <a:r>
              <a:rPr lang="en-US" sz="4400" b="1" i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Fujifilm </a:t>
            </a:r>
            <a:r>
              <a:rPr lang="en-US" sz="4400" b="1" i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SonoSite</a:t>
            </a:r>
            <a:endParaRPr lang="en-US" sz="4400" b="1" i="1" dirty="0" smtClean="0">
              <a:solidFill>
                <a:srgbClr val="08547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Bitter"/>
              <a:cs typeface="Bitter"/>
              <a:sym typeface="Bitt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22" y="5293373"/>
            <a:ext cx="13966957" cy="4570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73861" y="2397137"/>
            <a:ext cx="871424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Assistant Headmaster</a:t>
            </a:r>
          </a:p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Kernighan </a:t>
            </a:r>
            <a:r>
              <a:rPr lang="en-US" sz="4400" b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House</a:t>
            </a:r>
          </a:p>
          <a:p>
            <a:pPr lvl="0"/>
            <a:r>
              <a:rPr lang="en-US" sz="4400" b="1" i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Hogwarts School of Witchcraft, </a:t>
            </a:r>
            <a:endParaRPr lang="en-US" sz="4400" b="1" i="1" dirty="0" smtClean="0">
              <a:solidFill>
                <a:srgbClr val="08547A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ea typeface="Bitter"/>
              <a:cs typeface="Bitter"/>
              <a:sym typeface="Bitter"/>
            </a:endParaRPr>
          </a:p>
          <a:p>
            <a:pPr lvl="0"/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Wizardry, </a:t>
            </a:r>
            <a:r>
              <a:rPr lang="en-US" sz="4400" b="1" i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and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Linux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02534" y="1269783"/>
            <a:ext cx="90829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8547A"/>
                </a:solidFill>
              </a:rPr>
              <a:t>Prof. Charles Jackson</a:t>
            </a:r>
            <a:endParaRPr lang="en-US" sz="6600" b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79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1927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4857450" y="2320991"/>
            <a:ext cx="85731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Join us for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contribution opportunities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 flipH="1">
            <a:off x="5449350" y="3823883"/>
            <a:ext cx="7389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Friday, April 12, 2019</a:t>
            </a:r>
            <a:endParaRPr sz="30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543050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9:00-18:00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602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1633051" y="5268463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Mentored 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7235850" y="5268469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First Time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Contributor Workshop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3184026" y="5268463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General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5817459" y="8551542"/>
            <a:ext cx="6653083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#</a:t>
            </a:r>
            <a:r>
              <a:rPr lang="it" sz="4500" dirty="0" smtClean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DrupalContributions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7190850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9:00-12:00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606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13139025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9:00-18:00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6A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91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1927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4857450" y="2723327"/>
            <a:ext cx="85731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What did you think?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850392" y="4101410"/>
            <a:ext cx="16587216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400" dirty="0" smtClean="0">
                <a:solidFill>
                  <a:srgbClr val="E22B4B"/>
                </a:solidFill>
                <a:latin typeface="Bitter" panose="020B0604020202020204" charset="0"/>
              </a:rPr>
              <a:t>https://events.drupal.org/seattle2019/sessions/expecto-patronum-harry-potter-and-linux-command-line</a:t>
            </a:r>
            <a:endParaRPr sz="24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 flipH="1">
            <a:off x="2266450" y="5574850"/>
            <a:ext cx="137550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Take the Survey!</a:t>
            </a:r>
            <a:endParaRPr sz="260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3756650" y="6196169"/>
            <a:ext cx="104700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https://www.surveymonkey.com/r/DrupalConSeattle</a:t>
            </a:r>
            <a:endParaRPr sz="24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650" y="7755600"/>
            <a:ext cx="7902001" cy="17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1888">
            <a:off x="3240223" y="552585"/>
            <a:ext cx="2384063" cy="357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4000</Words>
  <Application>Microsoft Office PowerPoint</Application>
  <PresentationFormat>Custom</PresentationFormat>
  <Paragraphs>690</Paragraphs>
  <Slides>93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0" baseType="lpstr">
      <vt:lpstr>Montserrat Light</vt:lpstr>
      <vt:lpstr>Bitter</vt:lpstr>
      <vt:lpstr>Arial</vt:lpstr>
      <vt:lpstr>Courier New</vt:lpstr>
      <vt:lpstr>Palatino Linotype</vt:lpstr>
      <vt:lpstr>Algerian</vt:lpstr>
      <vt:lpstr>Simple Light</vt:lpstr>
      <vt:lpstr>PowerPoint Presentation</vt:lpstr>
      <vt:lpstr>PowerPoint Presentation</vt:lpstr>
      <vt:lpstr>Charles Jackson Senior Web Manager Fujifilm SonoSite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Jackson, Charles</cp:lastModifiedBy>
  <cp:revision>222</cp:revision>
  <dcterms:modified xsi:type="dcterms:W3CDTF">2019-04-08T22:55:47Z</dcterms:modified>
</cp:coreProperties>
</file>